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2"/>
  </p:notesMasterIdLst>
  <p:sldIdLst>
    <p:sldId id="258" r:id="rId2"/>
    <p:sldId id="259" r:id="rId3"/>
    <p:sldId id="260" r:id="rId4"/>
    <p:sldId id="321" r:id="rId5"/>
    <p:sldId id="263" r:id="rId6"/>
    <p:sldId id="323" r:id="rId7"/>
    <p:sldId id="322" r:id="rId8"/>
    <p:sldId id="266" r:id="rId9"/>
    <p:sldId id="269" r:id="rId10"/>
    <p:sldId id="275" r:id="rId11"/>
    <p:sldId id="325" r:id="rId12"/>
    <p:sldId id="284" r:id="rId13"/>
    <p:sldId id="286" r:id="rId14"/>
    <p:sldId id="287" r:id="rId15"/>
    <p:sldId id="288" r:id="rId16"/>
    <p:sldId id="300" r:id="rId17"/>
    <p:sldId id="301" r:id="rId18"/>
    <p:sldId id="308" r:id="rId19"/>
    <p:sldId id="309" r:id="rId20"/>
    <p:sldId id="310" r:id="rId21"/>
    <p:sldId id="311" r:id="rId22"/>
    <p:sldId id="312" r:id="rId23"/>
    <p:sldId id="313" r:id="rId24"/>
    <p:sldId id="314" r:id="rId25"/>
    <p:sldId id="315" r:id="rId26"/>
    <p:sldId id="316" r:id="rId27"/>
    <p:sldId id="317" r:id="rId28"/>
    <p:sldId id="318" r:id="rId29"/>
    <p:sldId id="319" r:id="rId30"/>
    <p:sldId id="324"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480" y="66"/>
      </p:cViewPr>
      <p:guideLst>
        <p:guide orient="horz" pos="2160"/>
        <p:guide pos="3840"/>
      </p:guideLst>
    </p:cSldViewPr>
  </p:slideViewPr>
  <p:notesTextViewPr>
    <p:cViewPr>
      <p:scale>
        <a:sx n="1" d="1"/>
        <a:sy n="1" d="1"/>
      </p:scale>
      <p:origin x="0" y="0"/>
    </p:cViewPr>
  </p:notesTextViewPr>
  <p:notesViewPr>
    <p:cSldViewPr>
      <p:cViewPr varScale="1">
        <p:scale>
          <a:sx n="56" d="100"/>
          <a:sy n="56" d="100"/>
        </p:scale>
        <p:origin x="-283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76A24C-0B8A-4C32-859B-0499C3D1D13F}" type="datetimeFigureOut">
              <a:rPr lang="fr-FR" smtClean="0"/>
              <a:t>01/10/2021</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5A484C-0EA9-4568-BBFF-56CB624968E3}" type="slidenum">
              <a:rPr lang="fr-FR" smtClean="0"/>
              <a:t>‹N°›</a:t>
            </a:fld>
            <a:endParaRPr lang="fr-FR"/>
          </a:p>
        </p:txBody>
      </p:sp>
    </p:spTree>
    <p:extLst>
      <p:ext uri="{BB962C8B-B14F-4D97-AF65-F5344CB8AC3E}">
        <p14:creationId xmlns:p14="http://schemas.microsoft.com/office/powerpoint/2010/main" val="2619823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B5A484C-0EA9-4568-BBFF-56CB624968E3}" type="slidenum">
              <a:rPr lang="fr-FR" smtClean="0"/>
              <a:t>10</a:t>
            </a:fld>
            <a:endParaRPr lang="fr-FR"/>
          </a:p>
        </p:txBody>
      </p:sp>
    </p:spTree>
    <p:extLst>
      <p:ext uri="{BB962C8B-B14F-4D97-AF65-F5344CB8AC3E}">
        <p14:creationId xmlns:p14="http://schemas.microsoft.com/office/powerpoint/2010/main" val="980299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10/1/2021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10/1/2021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10/1/2021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10/1/2021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10/1/2021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10/1/2021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10/1/2021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10/1/2021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2A54C80-263E-416B-A8E0-580EDEADCBDC}" type="datetimeFigureOut">
              <a:rPr lang="en-US" dirty="0"/>
              <a:t>10/1/2021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10/1/2021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10/1/2021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E4CBAB28-1F04-FC45-9AD3-751B7EBB7338}"/>
              </a:ext>
            </a:extLst>
          </p:cNvPr>
          <p:cNvSpPr>
            <a:spLocks noGrp="1"/>
          </p:cNvSpPr>
          <p:nvPr>
            <p:ph type="title"/>
          </p:nvPr>
        </p:nvSpPr>
        <p:spPr/>
        <p:txBody>
          <a:bodyPr anchor="ctr"/>
          <a:lstStyle/>
          <a:p>
            <a:pPr algn="ctr"/>
            <a:r>
              <a:rPr lang="fr-FR" dirty="0">
                <a:solidFill>
                  <a:schemeClr val="tx1"/>
                </a:solidFill>
              </a:rPr>
              <a:t>Thème</a:t>
            </a:r>
            <a:r>
              <a:rPr lang="fr-FR" dirty="0"/>
              <a:t> </a:t>
            </a:r>
          </a:p>
        </p:txBody>
      </p:sp>
      <p:sp>
        <p:nvSpPr>
          <p:cNvPr id="3" name="Espace réservé du contenu 2">
            <a:extLst>
              <a:ext uri="{FF2B5EF4-FFF2-40B4-BE49-F238E27FC236}">
                <a16:creationId xmlns:a16="http://schemas.microsoft.com/office/drawing/2014/main" xmlns="" id="{3640A4D5-29EC-E24A-B45F-F5A3ADBCE90C}"/>
              </a:ext>
            </a:extLst>
          </p:cNvPr>
          <p:cNvSpPr>
            <a:spLocks noGrp="1"/>
          </p:cNvSpPr>
          <p:nvPr>
            <p:ph idx="1"/>
          </p:nvPr>
        </p:nvSpPr>
        <p:spPr>
          <a:xfrm>
            <a:off x="677334" y="2160589"/>
            <a:ext cx="8596668" cy="3880773"/>
          </a:xfrm>
        </p:spPr>
        <p:txBody>
          <a:bodyPr anchor="ctr"/>
          <a:lstStyle/>
          <a:p>
            <a:pPr marL="0" indent="0" algn="ctr">
              <a:buNone/>
            </a:pPr>
            <a:r>
              <a:rPr lang="fr-FR" sz="4400" b="1" kern="1800" dirty="0">
                <a:solidFill>
                  <a:srgbClr val="00B0F0"/>
                </a:solidFill>
                <a:effectLst/>
                <a:latin typeface="Calibri" panose="020F0502020204030204" pitchFamily="34" charset="0"/>
                <a:ea typeface="Times New Roman" panose="02020603050405020304" pitchFamily="18" charset="0"/>
                <a:cs typeface="Times New Roman" panose="02020603050405020304" pitchFamily="18" charset="0"/>
              </a:rPr>
              <a:t>MEDECINE MODERNE</a:t>
            </a:r>
            <a:endParaRPr lang="fr-FR" sz="4400" dirty="0">
              <a:solidFill>
                <a:srgbClr val="00B0F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ctr">
              <a:buNone/>
            </a:pPr>
            <a:r>
              <a:rPr lang="fr-FR" sz="4400" b="1" kern="1800" dirty="0">
                <a:solidFill>
                  <a:srgbClr val="00B0F0"/>
                </a:solidFill>
                <a:effectLst/>
                <a:latin typeface="Calibri" panose="020F0502020204030204" pitchFamily="34" charset="0"/>
                <a:ea typeface="Times New Roman" panose="02020603050405020304" pitchFamily="18" charset="0"/>
                <a:cs typeface="Times New Roman" panose="02020603050405020304" pitchFamily="18" charset="0"/>
              </a:rPr>
              <a:t>ET MEDECINE TRADITIONNELLE :</a:t>
            </a:r>
            <a:endParaRPr lang="fr-FR" sz="4400" dirty="0">
              <a:solidFill>
                <a:srgbClr val="00B0F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ctr">
              <a:buNone/>
            </a:pPr>
            <a:r>
              <a:rPr lang="fr-FR" sz="4400" b="1" kern="1800" dirty="0">
                <a:solidFill>
                  <a:srgbClr val="00B0F0"/>
                </a:solidFill>
                <a:effectLst/>
                <a:latin typeface="Calibri" panose="020F0502020204030204" pitchFamily="34" charset="0"/>
                <a:ea typeface="Times New Roman" panose="02020603050405020304" pitchFamily="18" charset="0"/>
                <a:cs typeface="Times New Roman" panose="02020603050405020304" pitchFamily="18" charset="0"/>
              </a:rPr>
              <a:t>PRATIQUES ET ENJEUX DE LA SCARIFICATION</a:t>
            </a:r>
            <a:endParaRPr lang="fr-FR" sz="4400" dirty="0">
              <a:solidFill>
                <a:srgbClr val="00B0F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ctr">
              <a:buNone/>
            </a:pPr>
            <a:r>
              <a:rPr lang="fr-FR" sz="4400" b="1" kern="1800" dirty="0">
                <a:solidFill>
                  <a:srgbClr val="00B0F0"/>
                </a:solidFill>
                <a:effectLst/>
                <a:latin typeface="Calibri" panose="020F0502020204030204" pitchFamily="34" charset="0"/>
                <a:ea typeface="Times New Roman" panose="02020603050405020304" pitchFamily="18" charset="0"/>
                <a:cs typeface="Times New Roman" panose="02020603050405020304" pitchFamily="18" charset="0"/>
              </a:rPr>
              <a:t>AU SUD DU BENIN</a:t>
            </a:r>
            <a:endParaRPr lang="fr-FR" sz="4400" dirty="0">
              <a:solidFill>
                <a:srgbClr val="00B0F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ctr">
              <a:buNone/>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6753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6AED533-5F95-7545-8431-6CA381A8DF1D}"/>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xmlns="" id="{59F4B64C-3281-524B-95B2-A862D6973332}"/>
              </a:ext>
            </a:extLst>
          </p:cNvPr>
          <p:cNvSpPr>
            <a:spLocks noGrp="1"/>
          </p:cNvSpPr>
          <p:nvPr>
            <p:ph idx="1"/>
          </p:nvPr>
        </p:nvSpPr>
        <p:spPr/>
        <p:txBody>
          <a:bodyPr anchor="ctr"/>
          <a:lstStyle/>
          <a:p>
            <a:pPr marL="0" indent="0" algn="ctr">
              <a:buNone/>
            </a:pPr>
            <a:endParaRPr lang="fr-FR"/>
          </a:p>
        </p:txBody>
      </p:sp>
      <p:graphicFrame>
        <p:nvGraphicFramePr>
          <p:cNvPr id="5" name="Tableau 4">
            <a:extLst>
              <a:ext uri="{FF2B5EF4-FFF2-40B4-BE49-F238E27FC236}">
                <a16:creationId xmlns:a16="http://schemas.microsoft.com/office/drawing/2014/main" xmlns="" id="{6B67F800-697E-EB48-B833-786A8A431BFA}"/>
              </a:ext>
            </a:extLst>
          </p:cNvPr>
          <p:cNvGraphicFramePr/>
          <p:nvPr>
            <p:extLst>
              <p:ext uri="{D42A27DB-BD31-4B8C-83A1-F6EECF244321}">
                <p14:modId xmlns:p14="http://schemas.microsoft.com/office/powerpoint/2010/main" val="1118483943"/>
              </p:ext>
            </p:extLst>
          </p:nvPr>
        </p:nvGraphicFramePr>
        <p:xfrm>
          <a:off x="-1" y="0"/>
          <a:ext cx="12115802" cy="7163757"/>
        </p:xfrm>
        <a:graphic>
          <a:graphicData uri="http://schemas.openxmlformats.org/drawingml/2006/table">
            <a:tbl>
              <a:tblPr firstRow="1" firstCol="1" bandRow="1">
                <a:tableStyleId>{5C22544A-7EE6-4342-B048-85BDC9FD1C3A}</a:tableStyleId>
              </a:tblPr>
              <a:tblGrid>
                <a:gridCol w="3095648">
                  <a:extLst>
                    <a:ext uri="{9D8B030D-6E8A-4147-A177-3AD203B41FA5}">
                      <a16:colId xmlns:a16="http://schemas.microsoft.com/office/drawing/2014/main" xmlns="" val="3741026587"/>
                    </a:ext>
                  </a:extLst>
                </a:gridCol>
                <a:gridCol w="3095648">
                  <a:extLst>
                    <a:ext uri="{9D8B030D-6E8A-4147-A177-3AD203B41FA5}">
                      <a16:colId xmlns:a16="http://schemas.microsoft.com/office/drawing/2014/main" xmlns="" val="1525994974"/>
                    </a:ext>
                  </a:extLst>
                </a:gridCol>
                <a:gridCol w="3095648">
                  <a:extLst>
                    <a:ext uri="{9D8B030D-6E8A-4147-A177-3AD203B41FA5}">
                      <a16:colId xmlns:a16="http://schemas.microsoft.com/office/drawing/2014/main" xmlns="" val="1870684187"/>
                    </a:ext>
                  </a:extLst>
                </a:gridCol>
                <a:gridCol w="2828858">
                  <a:extLst>
                    <a:ext uri="{9D8B030D-6E8A-4147-A177-3AD203B41FA5}">
                      <a16:colId xmlns:a16="http://schemas.microsoft.com/office/drawing/2014/main" xmlns="" val="2736409113"/>
                    </a:ext>
                  </a:extLst>
                </a:gridCol>
              </a:tblGrid>
              <a:tr h="417699">
                <a:tc gridSpan="2">
                  <a:txBody>
                    <a:bodyPr/>
                    <a:lstStyle/>
                    <a:p>
                      <a:pPr algn="ctr">
                        <a:lnSpc>
                          <a:spcPct val="107000"/>
                        </a:lnSpc>
                        <a:spcAft>
                          <a:spcPts val="800"/>
                        </a:spcAft>
                        <a:tabLst>
                          <a:tab pos="900430" algn="l"/>
                        </a:tabLst>
                      </a:pPr>
                      <a:r>
                        <a:rPr lang="fr-FR" sz="1000" dirty="0">
                          <a:effectLst/>
                        </a:rPr>
                        <a:t>Fonction et nature </a:t>
                      </a:r>
                    </a:p>
                    <a:p>
                      <a:pPr algn="ctr">
                        <a:lnSpc>
                          <a:spcPct val="107000"/>
                        </a:lnSpc>
                        <a:spcAft>
                          <a:spcPts val="800"/>
                        </a:spcAft>
                        <a:tabLst>
                          <a:tab pos="900430" algn="l"/>
                        </a:tabLst>
                      </a:pPr>
                      <a:r>
                        <a:rPr lang="fr-FR" sz="1000" dirty="0">
                          <a:effectLst/>
                        </a:rPr>
                        <a:t>de la scarification</a:t>
                      </a: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772" marR="35772" marT="0" marB="0"/>
                </a:tc>
                <a:tc hMerge="1">
                  <a:txBody>
                    <a:bodyPr/>
                    <a:lstStyle/>
                    <a:p>
                      <a:endParaRPr lang="fr-FR"/>
                    </a:p>
                  </a:txBody>
                  <a:tcPr/>
                </a:tc>
                <a:tc>
                  <a:txBody>
                    <a:bodyPr/>
                    <a:lstStyle/>
                    <a:p>
                      <a:pPr algn="ctr">
                        <a:lnSpc>
                          <a:spcPct val="107000"/>
                        </a:lnSpc>
                        <a:spcAft>
                          <a:spcPts val="800"/>
                        </a:spcAft>
                        <a:tabLst>
                          <a:tab pos="900430" algn="l"/>
                        </a:tabLst>
                      </a:pPr>
                      <a:r>
                        <a:rPr lang="fr-FR" sz="1000">
                          <a:effectLst/>
                        </a:rPr>
                        <a:t>Lieu sur le corps</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5772" marR="35772" marT="0" marB="0"/>
                </a:tc>
                <a:tc>
                  <a:txBody>
                    <a:bodyPr/>
                    <a:lstStyle/>
                    <a:p>
                      <a:pPr algn="ctr">
                        <a:lnSpc>
                          <a:spcPct val="107000"/>
                        </a:lnSpc>
                        <a:spcAft>
                          <a:spcPts val="800"/>
                        </a:spcAft>
                        <a:tabLst>
                          <a:tab pos="900430" algn="l"/>
                        </a:tabLst>
                      </a:pPr>
                      <a:r>
                        <a:rPr lang="fr-FR" sz="1000">
                          <a:effectLst/>
                        </a:rPr>
                        <a:t>Finalité de la scarification</a:t>
                      </a:r>
                    </a:p>
                    <a:p>
                      <a:pPr algn="ctr">
                        <a:lnSpc>
                          <a:spcPct val="107000"/>
                        </a:lnSpc>
                        <a:spcAft>
                          <a:spcPts val="800"/>
                        </a:spcAft>
                        <a:tabLst>
                          <a:tab pos="900430" algn="l"/>
                        </a:tabLst>
                      </a:pPr>
                      <a:r>
                        <a:rPr lang="fr-FR" sz="1000">
                          <a:effectLst/>
                        </a:rPr>
                        <a:t>effets escomptés</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5772" marR="35772" marT="0" marB="0"/>
                </a:tc>
                <a:extLst>
                  <a:ext uri="{0D108BD9-81ED-4DB2-BD59-A6C34878D82A}">
                    <a16:rowId xmlns:a16="http://schemas.microsoft.com/office/drawing/2014/main" xmlns="" val="682568575"/>
                  </a:ext>
                </a:extLst>
              </a:tr>
              <a:tr h="861267">
                <a:tc gridSpan="2">
                  <a:txBody>
                    <a:bodyPr/>
                    <a:lstStyle/>
                    <a:p>
                      <a:pPr>
                        <a:lnSpc>
                          <a:spcPct val="107000"/>
                        </a:lnSpc>
                        <a:spcAft>
                          <a:spcPts val="800"/>
                        </a:spcAft>
                        <a:tabLst>
                          <a:tab pos="900430" algn="l"/>
                        </a:tabLst>
                      </a:pPr>
                      <a:r>
                        <a:rPr lang="fr-FR" sz="1000" dirty="0">
                          <a:effectLst/>
                        </a:rPr>
                        <a:t>Contre la sorcellerie </a:t>
                      </a: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772" marR="35772" marT="0" marB="0"/>
                </a:tc>
                <a:tc hMerge="1">
                  <a:txBody>
                    <a:bodyPr/>
                    <a:lstStyle/>
                    <a:p>
                      <a:endParaRPr lang="fr-FR"/>
                    </a:p>
                  </a:txBody>
                  <a:tcPr/>
                </a:tc>
                <a:tc>
                  <a:txBody>
                    <a:bodyPr/>
                    <a:lstStyle/>
                    <a:p>
                      <a:pPr>
                        <a:lnSpc>
                          <a:spcPct val="107000"/>
                        </a:lnSpc>
                        <a:spcAft>
                          <a:spcPts val="800"/>
                        </a:spcAft>
                        <a:tabLst>
                          <a:tab pos="900430" algn="l"/>
                        </a:tabLst>
                      </a:pPr>
                      <a:r>
                        <a:rPr lang="fr-FR" sz="1000">
                          <a:effectLst/>
                        </a:rPr>
                        <a:t>-poitrine et épaules </a:t>
                      </a:r>
                    </a:p>
                    <a:p>
                      <a:pPr>
                        <a:lnSpc>
                          <a:spcPct val="107000"/>
                        </a:lnSpc>
                        <a:spcAft>
                          <a:spcPts val="800"/>
                        </a:spcAft>
                        <a:tabLst>
                          <a:tab pos="900430" algn="l"/>
                        </a:tabLst>
                      </a:pPr>
                      <a:r>
                        <a:rPr lang="fr-FR" sz="1000">
                          <a:effectLst/>
                        </a:rPr>
                        <a:t>-au-dessus des sourcilles</a:t>
                      </a:r>
                    </a:p>
                    <a:p>
                      <a:pPr>
                        <a:lnSpc>
                          <a:spcPct val="107000"/>
                        </a:lnSpc>
                        <a:spcAft>
                          <a:spcPts val="800"/>
                        </a:spcAft>
                        <a:tabLst>
                          <a:tab pos="900430" algn="l"/>
                        </a:tabLst>
                      </a:pPr>
                      <a:r>
                        <a:rPr lang="fr-FR" sz="1000">
                          <a:effectLst/>
                        </a:rPr>
                        <a:t>-au milieu de la tête</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5772" marR="35772" marT="0" marB="0"/>
                </a:tc>
                <a:tc>
                  <a:txBody>
                    <a:bodyPr/>
                    <a:lstStyle/>
                    <a:p>
                      <a:pPr>
                        <a:lnSpc>
                          <a:spcPct val="107000"/>
                        </a:lnSpc>
                        <a:spcAft>
                          <a:spcPts val="800"/>
                        </a:spcAft>
                        <a:tabLst>
                          <a:tab pos="900430" algn="l"/>
                        </a:tabLst>
                      </a:pPr>
                      <a:r>
                        <a:rPr lang="fr-FR" sz="1000">
                          <a:effectLst/>
                        </a:rPr>
                        <a:t>-identifier le sorcier </a:t>
                      </a:r>
                    </a:p>
                    <a:p>
                      <a:pPr>
                        <a:lnSpc>
                          <a:spcPct val="107000"/>
                        </a:lnSpc>
                        <a:spcAft>
                          <a:spcPts val="800"/>
                        </a:spcAft>
                        <a:tabLst>
                          <a:tab pos="900430" algn="l"/>
                        </a:tabLst>
                      </a:pPr>
                      <a:r>
                        <a:rPr lang="fr-FR" sz="1000">
                          <a:effectLst/>
                        </a:rPr>
                        <a:t>-se faire identifier </a:t>
                      </a:r>
                    </a:p>
                    <a:p>
                      <a:pPr>
                        <a:lnSpc>
                          <a:spcPct val="107000"/>
                        </a:lnSpc>
                        <a:spcAft>
                          <a:spcPts val="800"/>
                        </a:spcAft>
                        <a:tabLst>
                          <a:tab pos="900430" algn="l"/>
                        </a:tabLst>
                      </a:pPr>
                      <a:r>
                        <a:rPr lang="fr-FR" sz="1000">
                          <a:effectLst/>
                        </a:rPr>
                        <a:t>-éloigner le sorcier</a:t>
                      </a:r>
                    </a:p>
                    <a:p>
                      <a:pPr>
                        <a:lnSpc>
                          <a:spcPct val="107000"/>
                        </a:lnSpc>
                        <a:spcAft>
                          <a:spcPts val="800"/>
                        </a:spcAft>
                        <a:tabLst>
                          <a:tab pos="900430" algn="l"/>
                        </a:tabLst>
                      </a:pPr>
                      <a:r>
                        <a:rPr lang="fr-FR" sz="1000">
                          <a:effectLst/>
                        </a:rPr>
                        <a:t>-protéger contre la sorcellerie</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5772" marR="35772" marT="0" marB="0"/>
                </a:tc>
                <a:extLst>
                  <a:ext uri="{0D108BD9-81ED-4DB2-BD59-A6C34878D82A}">
                    <a16:rowId xmlns:a16="http://schemas.microsoft.com/office/drawing/2014/main" xmlns="" val="354013613"/>
                  </a:ext>
                </a:extLst>
              </a:tr>
              <a:tr h="522430">
                <a:tc rowSpan="2">
                  <a:txBody>
                    <a:bodyPr/>
                    <a:lstStyle/>
                    <a:p>
                      <a:pPr>
                        <a:lnSpc>
                          <a:spcPct val="107000"/>
                        </a:lnSpc>
                        <a:spcAft>
                          <a:spcPts val="800"/>
                        </a:spcAft>
                        <a:tabLst>
                          <a:tab pos="900430" algn="l"/>
                        </a:tabLst>
                      </a:pPr>
                      <a:r>
                        <a:rPr lang="fr-FR" sz="1000">
                          <a:effectLst/>
                        </a:rPr>
                        <a:t>Anti-balles </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5772" marR="35772" marT="0" marB="0"/>
                </a:tc>
                <a:tc>
                  <a:txBody>
                    <a:bodyPr/>
                    <a:lstStyle/>
                    <a:p>
                      <a:pPr>
                        <a:lnSpc>
                          <a:spcPct val="107000"/>
                        </a:lnSpc>
                        <a:spcAft>
                          <a:spcPts val="800"/>
                        </a:spcAft>
                        <a:tabLst>
                          <a:tab pos="900430" algn="l"/>
                        </a:tabLst>
                      </a:pPr>
                      <a:r>
                        <a:rPr lang="fr-FR" sz="1000">
                          <a:effectLst/>
                        </a:rPr>
                        <a:t>ordinaires</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5772" marR="35772" marT="0" marB="0"/>
                </a:tc>
                <a:tc>
                  <a:txBody>
                    <a:bodyPr/>
                    <a:lstStyle/>
                    <a:p>
                      <a:pPr>
                        <a:lnSpc>
                          <a:spcPct val="107000"/>
                        </a:lnSpc>
                        <a:spcAft>
                          <a:spcPts val="800"/>
                        </a:spcAft>
                        <a:tabLst>
                          <a:tab pos="900430" algn="l"/>
                        </a:tabLst>
                      </a:pPr>
                      <a:r>
                        <a:rPr lang="fr-FR" sz="1000">
                          <a:effectLst/>
                        </a:rPr>
                        <a:t>-de façon horizontale au niveau du ventre et du dos</a:t>
                      </a:r>
                    </a:p>
                    <a:p>
                      <a:pPr>
                        <a:lnSpc>
                          <a:spcPct val="107000"/>
                        </a:lnSpc>
                        <a:spcAft>
                          <a:spcPts val="800"/>
                        </a:spcAft>
                        <a:tabLst>
                          <a:tab pos="900430" algn="l"/>
                        </a:tabLst>
                      </a:pPr>
                      <a:r>
                        <a:rPr lang="fr-FR" sz="1000">
                          <a:effectLst/>
                        </a:rPr>
                        <a:t> </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5772" marR="35772" marT="0" marB="0"/>
                </a:tc>
                <a:tc>
                  <a:txBody>
                    <a:bodyPr/>
                    <a:lstStyle/>
                    <a:p>
                      <a:pPr>
                        <a:lnSpc>
                          <a:spcPct val="107000"/>
                        </a:lnSpc>
                        <a:spcAft>
                          <a:spcPts val="800"/>
                        </a:spcAft>
                        <a:tabLst>
                          <a:tab pos="900430" algn="l"/>
                        </a:tabLst>
                      </a:pPr>
                      <a:r>
                        <a:rPr lang="fr-FR" sz="1000">
                          <a:effectLst/>
                        </a:rPr>
                        <a:t>-éviter que les balles pénètrent le corps</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5772" marR="35772" marT="0" marB="0"/>
                </a:tc>
                <a:extLst>
                  <a:ext uri="{0D108BD9-81ED-4DB2-BD59-A6C34878D82A}">
                    <a16:rowId xmlns:a16="http://schemas.microsoft.com/office/drawing/2014/main" xmlns="" val="2779668062"/>
                  </a:ext>
                </a:extLst>
              </a:tr>
              <a:tr h="308958">
                <a:tc vMerge="1">
                  <a:txBody>
                    <a:bodyPr/>
                    <a:lstStyle/>
                    <a:p>
                      <a:endParaRPr lang="fr-FR"/>
                    </a:p>
                  </a:txBody>
                  <a:tcPr/>
                </a:tc>
                <a:tc>
                  <a:txBody>
                    <a:bodyPr/>
                    <a:lstStyle/>
                    <a:p>
                      <a:pPr>
                        <a:lnSpc>
                          <a:spcPct val="107000"/>
                        </a:lnSpc>
                        <a:spcAft>
                          <a:spcPts val="800"/>
                        </a:spcAft>
                        <a:tabLst>
                          <a:tab pos="900430" algn="l"/>
                        </a:tabLst>
                      </a:pPr>
                      <a:r>
                        <a:rPr lang="fr-FR" sz="1000">
                          <a:effectLst/>
                        </a:rPr>
                        <a:t>mystiques (communément appelées tchakatou)</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5772" marR="35772" marT="0" marB="0"/>
                </a:tc>
                <a:tc>
                  <a:txBody>
                    <a:bodyPr/>
                    <a:lstStyle/>
                    <a:p>
                      <a:pPr>
                        <a:lnSpc>
                          <a:spcPct val="107000"/>
                        </a:lnSpc>
                        <a:spcAft>
                          <a:spcPts val="800"/>
                        </a:spcAft>
                        <a:tabLst>
                          <a:tab pos="900430" algn="l"/>
                        </a:tabLst>
                      </a:pPr>
                      <a:r>
                        <a:rPr lang="fr-FR" sz="1000">
                          <a:effectLst/>
                        </a:rPr>
                        <a:t>-autour des articulations</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5772" marR="35772" marT="0" marB="0"/>
                </a:tc>
                <a:tc>
                  <a:txBody>
                    <a:bodyPr/>
                    <a:lstStyle/>
                    <a:p>
                      <a:pPr>
                        <a:lnSpc>
                          <a:spcPct val="107000"/>
                        </a:lnSpc>
                        <a:spcAft>
                          <a:spcPts val="800"/>
                        </a:spcAft>
                        <a:tabLst>
                          <a:tab pos="900430" algn="l"/>
                        </a:tabLst>
                      </a:pPr>
                      <a:r>
                        <a:rPr lang="fr-FR" sz="1000">
                          <a:effectLst/>
                        </a:rPr>
                        <a:t>-se protéger contre les fusils mystiques</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5772" marR="35772" marT="0" marB="0"/>
                </a:tc>
                <a:extLst>
                  <a:ext uri="{0D108BD9-81ED-4DB2-BD59-A6C34878D82A}">
                    <a16:rowId xmlns:a16="http://schemas.microsoft.com/office/drawing/2014/main" xmlns="" val="3386488128"/>
                  </a:ext>
                </a:extLst>
              </a:tr>
              <a:tr h="941353">
                <a:tc rowSpan="2" gridSpan="2">
                  <a:txBody>
                    <a:bodyPr/>
                    <a:lstStyle/>
                    <a:p>
                      <a:pPr>
                        <a:lnSpc>
                          <a:spcPct val="107000"/>
                        </a:lnSpc>
                        <a:spcAft>
                          <a:spcPts val="800"/>
                        </a:spcAft>
                        <a:tabLst>
                          <a:tab pos="900430" algn="l"/>
                        </a:tabLst>
                      </a:pPr>
                      <a:r>
                        <a:rPr lang="fr-FR" sz="1000" dirty="0">
                          <a:effectLst/>
                        </a:rPr>
                        <a:t>Anti-poisons </a:t>
                      </a: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772" marR="35772" marT="0" marB="0"/>
                </a:tc>
                <a:tc rowSpan="2" hMerge="1">
                  <a:txBody>
                    <a:bodyPr/>
                    <a:lstStyle/>
                    <a:p>
                      <a:endParaRPr lang="fr-FR"/>
                    </a:p>
                  </a:txBody>
                  <a:tcPr/>
                </a:tc>
                <a:tc>
                  <a:txBody>
                    <a:bodyPr/>
                    <a:lstStyle/>
                    <a:p>
                      <a:pPr>
                        <a:lnSpc>
                          <a:spcPct val="107000"/>
                        </a:lnSpc>
                        <a:spcAft>
                          <a:spcPts val="800"/>
                        </a:spcAft>
                        <a:tabLst>
                          <a:tab pos="900430" algn="l"/>
                        </a:tabLst>
                      </a:pPr>
                      <a:r>
                        <a:rPr lang="fr-FR" sz="1000">
                          <a:effectLst/>
                        </a:rPr>
                        <a:t>-autour du cou et des deux poignets</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5772" marR="35772" marT="0" marB="0"/>
                </a:tc>
                <a:tc>
                  <a:txBody>
                    <a:bodyPr/>
                    <a:lstStyle/>
                    <a:p>
                      <a:pPr>
                        <a:lnSpc>
                          <a:spcPct val="107000"/>
                        </a:lnSpc>
                        <a:spcAft>
                          <a:spcPts val="800"/>
                        </a:spcAft>
                        <a:tabLst>
                          <a:tab pos="900430" algn="l"/>
                        </a:tabLst>
                      </a:pPr>
                      <a:r>
                        <a:rPr lang="fr-FR" sz="1000">
                          <a:effectLst/>
                        </a:rPr>
                        <a:t>-se protéger contre des variétés de poisons alimentaires</a:t>
                      </a:r>
                    </a:p>
                    <a:p>
                      <a:pPr>
                        <a:lnSpc>
                          <a:spcPct val="107000"/>
                        </a:lnSpc>
                        <a:spcAft>
                          <a:spcPts val="800"/>
                        </a:spcAft>
                        <a:tabLst>
                          <a:tab pos="900430" algn="l"/>
                        </a:tabLst>
                      </a:pPr>
                      <a:r>
                        <a:rPr lang="fr-FR" sz="1000">
                          <a:effectLst/>
                        </a:rPr>
                        <a:t>-éprouver une sensation de brûlure au contact du plat ou du verre empoisonné</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5772" marR="35772" marT="0" marB="0"/>
                </a:tc>
                <a:extLst>
                  <a:ext uri="{0D108BD9-81ED-4DB2-BD59-A6C34878D82A}">
                    <a16:rowId xmlns:a16="http://schemas.microsoft.com/office/drawing/2014/main" xmlns="" val="3939462145"/>
                  </a:ext>
                </a:extLst>
              </a:tr>
              <a:tr h="518420">
                <a:tc gridSpan="2" vMerge="1">
                  <a:txBody>
                    <a:bodyPr/>
                    <a:lstStyle/>
                    <a:p>
                      <a:endParaRPr lang="fr-FR"/>
                    </a:p>
                  </a:txBody>
                  <a:tcPr/>
                </a:tc>
                <a:tc hMerge="1" vMerge="1">
                  <a:txBody>
                    <a:bodyPr/>
                    <a:lstStyle/>
                    <a:p>
                      <a:endParaRPr lang="fr-FR"/>
                    </a:p>
                  </a:txBody>
                  <a:tcPr/>
                </a:tc>
                <a:tc>
                  <a:txBody>
                    <a:bodyPr/>
                    <a:lstStyle/>
                    <a:p>
                      <a:pPr>
                        <a:lnSpc>
                          <a:spcPct val="107000"/>
                        </a:lnSpc>
                        <a:spcAft>
                          <a:spcPts val="800"/>
                        </a:spcAft>
                        <a:tabLst>
                          <a:tab pos="900430" algn="l"/>
                        </a:tabLst>
                      </a:pPr>
                      <a:r>
                        <a:rPr lang="fr-FR" sz="1000">
                          <a:effectLst/>
                        </a:rPr>
                        <a:t>-sous l’orbite</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5772" marR="35772" marT="0" marB="0"/>
                </a:tc>
                <a:tc>
                  <a:txBody>
                    <a:bodyPr/>
                    <a:lstStyle/>
                    <a:p>
                      <a:pPr>
                        <a:lnSpc>
                          <a:spcPct val="107000"/>
                        </a:lnSpc>
                        <a:spcAft>
                          <a:spcPts val="800"/>
                        </a:spcAft>
                        <a:tabLst>
                          <a:tab pos="900430" algn="l"/>
                        </a:tabLst>
                      </a:pPr>
                      <a:r>
                        <a:rPr lang="fr-FR" sz="1000">
                          <a:effectLst/>
                        </a:rPr>
                        <a:t>-détecter la présence de poison, à la vue d’un lézard dans le repas ou le verre</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5772" marR="35772" marT="0" marB="0"/>
                </a:tc>
                <a:extLst>
                  <a:ext uri="{0D108BD9-81ED-4DB2-BD59-A6C34878D82A}">
                    <a16:rowId xmlns:a16="http://schemas.microsoft.com/office/drawing/2014/main" xmlns="" val="1139675319"/>
                  </a:ext>
                </a:extLst>
              </a:tr>
              <a:tr h="208762">
                <a:tc gridSpan="2">
                  <a:txBody>
                    <a:bodyPr/>
                    <a:lstStyle/>
                    <a:p>
                      <a:pPr>
                        <a:lnSpc>
                          <a:spcPct val="107000"/>
                        </a:lnSpc>
                        <a:spcAft>
                          <a:spcPts val="800"/>
                        </a:spcAft>
                        <a:tabLst>
                          <a:tab pos="900430" algn="l"/>
                        </a:tabLst>
                      </a:pPr>
                      <a:r>
                        <a:rPr lang="fr-FR" sz="1000">
                          <a:effectLst/>
                        </a:rPr>
                        <a:t>Contre la faiblesse sexuelle </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5772" marR="35772" marT="0" marB="0"/>
                </a:tc>
                <a:tc hMerge="1">
                  <a:txBody>
                    <a:bodyPr/>
                    <a:lstStyle/>
                    <a:p>
                      <a:endParaRPr lang="fr-FR"/>
                    </a:p>
                  </a:txBody>
                  <a:tcPr/>
                </a:tc>
                <a:tc>
                  <a:txBody>
                    <a:bodyPr/>
                    <a:lstStyle/>
                    <a:p>
                      <a:pPr>
                        <a:lnSpc>
                          <a:spcPct val="107000"/>
                        </a:lnSpc>
                        <a:spcAft>
                          <a:spcPts val="800"/>
                        </a:spcAft>
                        <a:tabLst>
                          <a:tab pos="900430" algn="l"/>
                        </a:tabLst>
                      </a:pPr>
                      <a:r>
                        <a:rPr lang="fr-FR" sz="1000">
                          <a:effectLst/>
                        </a:rPr>
                        <a:t>-autour du périnée</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5772" marR="35772" marT="0" marB="0"/>
                </a:tc>
                <a:tc>
                  <a:txBody>
                    <a:bodyPr/>
                    <a:lstStyle/>
                    <a:p>
                      <a:pPr>
                        <a:lnSpc>
                          <a:spcPct val="107000"/>
                        </a:lnSpc>
                        <a:spcAft>
                          <a:spcPts val="800"/>
                        </a:spcAft>
                        <a:tabLst>
                          <a:tab pos="900430" algn="l"/>
                        </a:tabLst>
                      </a:pPr>
                      <a:r>
                        <a:rPr lang="fr-FR" sz="1000">
                          <a:effectLst/>
                        </a:rPr>
                        <a:t>-revigorer la vie sexuelle du patient</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5772" marR="35772" marT="0" marB="0"/>
                </a:tc>
                <a:extLst>
                  <a:ext uri="{0D108BD9-81ED-4DB2-BD59-A6C34878D82A}">
                    <a16:rowId xmlns:a16="http://schemas.microsoft.com/office/drawing/2014/main" xmlns="" val="2183208637"/>
                  </a:ext>
                </a:extLst>
              </a:tr>
              <a:tr h="417699">
                <a:tc gridSpan="2">
                  <a:txBody>
                    <a:bodyPr/>
                    <a:lstStyle/>
                    <a:p>
                      <a:pPr>
                        <a:lnSpc>
                          <a:spcPct val="107000"/>
                        </a:lnSpc>
                        <a:spcAft>
                          <a:spcPts val="800"/>
                        </a:spcAft>
                        <a:tabLst>
                          <a:tab pos="900430" algn="l"/>
                        </a:tabLst>
                      </a:pPr>
                      <a:r>
                        <a:rPr lang="fr-FR" sz="1000">
                          <a:effectLst/>
                        </a:rPr>
                        <a:t>Contre les maladies cardiaques </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5772" marR="35772" marT="0" marB="0"/>
                </a:tc>
                <a:tc hMerge="1">
                  <a:txBody>
                    <a:bodyPr/>
                    <a:lstStyle/>
                    <a:p>
                      <a:endParaRPr lang="fr-FR"/>
                    </a:p>
                  </a:txBody>
                  <a:tcPr/>
                </a:tc>
                <a:tc>
                  <a:txBody>
                    <a:bodyPr/>
                    <a:lstStyle/>
                    <a:p>
                      <a:pPr>
                        <a:lnSpc>
                          <a:spcPct val="107000"/>
                        </a:lnSpc>
                        <a:spcAft>
                          <a:spcPts val="800"/>
                        </a:spcAft>
                        <a:tabLst>
                          <a:tab pos="900430" algn="l"/>
                        </a:tabLst>
                      </a:pPr>
                      <a:r>
                        <a:rPr lang="fr-FR" sz="1000" dirty="0">
                          <a:effectLst/>
                        </a:rPr>
                        <a:t>-sur le ventre et le dos </a:t>
                      </a:r>
                    </a:p>
                    <a:p>
                      <a:pPr>
                        <a:lnSpc>
                          <a:spcPct val="107000"/>
                        </a:lnSpc>
                        <a:spcAft>
                          <a:spcPts val="800"/>
                        </a:spcAft>
                        <a:tabLst>
                          <a:tab pos="900430" algn="l"/>
                        </a:tabLst>
                      </a:pPr>
                      <a:r>
                        <a:rPr lang="fr-FR" sz="1000" dirty="0">
                          <a:effectLst/>
                        </a:rPr>
                        <a:t> </a:t>
                      </a: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772" marR="35772" marT="0" marB="0"/>
                </a:tc>
                <a:tc>
                  <a:txBody>
                    <a:bodyPr/>
                    <a:lstStyle/>
                    <a:p>
                      <a:pPr>
                        <a:lnSpc>
                          <a:spcPct val="107000"/>
                        </a:lnSpc>
                        <a:spcAft>
                          <a:spcPts val="800"/>
                        </a:spcAft>
                        <a:tabLst>
                          <a:tab pos="900430" algn="l"/>
                        </a:tabLst>
                      </a:pPr>
                      <a:r>
                        <a:rPr lang="fr-FR" sz="1000">
                          <a:effectLst/>
                        </a:rPr>
                        <a:t>-éviter les maladies cardio-vasculaires.</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5772" marR="35772" marT="0" marB="0"/>
                </a:tc>
                <a:extLst>
                  <a:ext uri="{0D108BD9-81ED-4DB2-BD59-A6C34878D82A}">
                    <a16:rowId xmlns:a16="http://schemas.microsoft.com/office/drawing/2014/main" xmlns="" val="592649568"/>
                  </a:ext>
                </a:extLst>
              </a:tr>
              <a:tr h="522430">
                <a:tc gridSpan="2">
                  <a:txBody>
                    <a:bodyPr/>
                    <a:lstStyle/>
                    <a:p>
                      <a:pPr>
                        <a:lnSpc>
                          <a:spcPct val="107000"/>
                        </a:lnSpc>
                        <a:spcAft>
                          <a:spcPts val="800"/>
                        </a:spcAft>
                        <a:tabLst>
                          <a:tab pos="900430" algn="l"/>
                        </a:tabLst>
                      </a:pPr>
                      <a:r>
                        <a:rPr lang="fr-FR" sz="1000">
                          <a:effectLst/>
                        </a:rPr>
                        <a:t>Contre la paralysie</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5772" marR="35772" marT="0" marB="0"/>
                </a:tc>
                <a:tc hMerge="1">
                  <a:txBody>
                    <a:bodyPr/>
                    <a:lstStyle/>
                    <a:p>
                      <a:endParaRPr lang="fr-FR"/>
                    </a:p>
                  </a:txBody>
                  <a:tcPr/>
                </a:tc>
                <a:tc>
                  <a:txBody>
                    <a:bodyPr/>
                    <a:lstStyle/>
                    <a:p>
                      <a:pPr>
                        <a:lnSpc>
                          <a:spcPct val="107000"/>
                        </a:lnSpc>
                        <a:spcAft>
                          <a:spcPts val="800"/>
                        </a:spcAft>
                        <a:tabLst>
                          <a:tab pos="900430" algn="l"/>
                        </a:tabLst>
                      </a:pPr>
                      <a:r>
                        <a:rPr lang="fr-FR" sz="1000">
                          <a:effectLst/>
                        </a:rPr>
                        <a:t>-au niveau des nerfs</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5772" marR="35772" marT="0" marB="0"/>
                </a:tc>
                <a:tc>
                  <a:txBody>
                    <a:bodyPr/>
                    <a:lstStyle/>
                    <a:p>
                      <a:pPr>
                        <a:lnSpc>
                          <a:spcPct val="107000"/>
                        </a:lnSpc>
                        <a:spcAft>
                          <a:spcPts val="800"/>
                        </a:spcAft>
                        <a:tabLst>
                          <a:tab pos="900430" algn="l"/>
                        </a:tabLst>
                      </a:pPr>
                      <a:r>
                        <a:rPr lang="fr-FR" sz="1000">
                          <a:effectLst/>
                        </a:rPr>
                        <a:t>-remédier à diverses paralysies</a:t>
                      </a:r>
                    </a:p>
                    <a:p>
                      <a:pPr>
                        <a:lnSpc>
                          <a:spcPct val="107000"/>
                        </a:lnSpc>
                        <a:spcAft>
                          <a:spcPts val="800"/>
                        </a:spcAft>
                        <a:tabLst>
                          <a:tab pos="900430" algn="l"/>
                        </a:tabLst>
                      </a:pPr>
                      <a:r>
                        <a:rPr lang="fr-FR" sz="1000">
                          <a:effectLst/>
                        </a:rPr>
                        <a:t>- recouvrer toute sa mobilité</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5772" marR="35772" marT="0" marB="0"/>
                </a:tc>
                <a:extLst>
                  <a:ext uri="{0D108BD9-81ED-4DB2-BD59-A6C34878D82A}">
                    <a16:rowId xmlns:a16="http://schemas.microsoft.com/office/drawing/2014/main" xmlns="" val="3422725381"/>
                  </a:ext>
                </a:extLst>
              </a:tr>
              <a:tr h="308958">
                <a:tc gridSpan="2">
                  <a:txBody>
                    <a:bodyPr/>
                    <a:lstStyle/>
                    <a:p>
                      <a:pPr>
                        <a:lnSpc>
                          <a:spcPct val="107000"/>
                        </a:lnSpc>
                        <a:spcAft>
                          <a:spcPts val="800"/>
                        </a:spcAft>
                        <a:tabLst>
                          <a:tab pos="900430" algn="l"/>
                        </a:tabLst>
                      </a:pPr>
                      <a:r>
                        <a:rPr lang="fr-FR" sz="1000">
                          <a:effectLst/>
                        </a:rPr>
                        <a:t>Contre les coxarthroses (maux de hanche) </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5772" marR="35772" marT="0" marB="0"/>
                </a:tc>
                <a:tc hMerge="1">
                  <a:txBody>
                    <a:bodyPr/>
                    <a:lstStyle/>
                    <a:p>
                      <a:endParaRPr lang="fr-FR"/>
                    </a:p>
                  </a:txBody>
                  <a:tcPr/>
                </a:tc>
                <a:tc>
                  <a:txBody>
                    <a:bodyPr/>
                    <a:lstStyle/>
                    <a:p>
                      <a:pPr>
                        <a:lnSpc>
                          <a:spcPct val="107000"/>
                        </a:lnSpc>
                        <a:spcAft>
                          <a:spcPts val="800"/>
                        </a:spcAft>
                        <a:tabLst>
                          <a:tab pos="900430" algn="l"/>
                        </a:tabLst>
                      </a:pPr>
                      <a:r>
                        <a:rPr lang="fr-FR" sz="1000">
                          <a:effectLst/>
                        </a:rPr>
                        <a:t>- autour de la hanche</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5772" marR="35772" marT="0" marB="0"/>
                </a:tc>
                <a:tc>
                  <a:txBody>
                    <a:bodyPr/>
                    <a:lstStyle/>
                    <a:p>
                      <a:pPr>
                        <a:lnSpc>
                          <a:spcPct val="107000"/>
                        </a:lnSpc>
                        <a:spcAft>
                          <a:spcPts val="800"/>
                        </a:spcAft>
                        <a:tabLst>
                          <a:tab pos="900430" algn="l"/>
                        </a:tabLst>
                      </a:pPr>
                      <a:r>
                        <a:rPr lang="fr-FR" sz="1000">
                          <a:effectLst/>
                        </a:rPr>
                        <a:t>-remédier aux problèmes de hanche.</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5772" marR="35772" marT="0" marB="0"/>
                </a:tc>
                <a:extLst>
                  <a:ext uri="{0D108BD9-81ED-4DB2-BD59-A6C34878D82A}">
                    <a16:rowId xmlns:a16="http://schemas.microsoft.com/office/drawing/2014/main" xmlns="" val="3360396211"/>
                  </a:ext>
                </a:extLst>
              </a:tr>
              <a:tr h="308958">
                <a:tc gridSpan="2">
                  <a:txBody>
                    <a:bodyPr/>
                    <a:lstStyle/>
                    <a:p>
                      <a:pPr>
                        <a:lnSpc>
                          <a:spcPct val="107000"/>
                        </a:lnSpc>
                        <a:spcAft>
                          <a:spcPts val="800"/>
                        </a:spcAft>
                        <a:tabLst>
                          <a:tab pos="900430" algn="l"/>
                        </a:tabLst>
                      </a:pPr>
                      <a:r>
                        <a:rPr lang="fr-FR" sz="1000">
                          <a:effectLst/>
                        </a:rPr>
                        <a:t>Contre les morsures de serpent : Dans ce cas, après avoir placé le garrot</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5772" marR="35772" marT="0" marB="0"/>
                </a:tc>
                <a:tc hMerge="1">
                  <a:txBody>
                    <a:bodyPr/>
                    <a:lstStyle/>
                    <a:p>
                      <a:endParaRPr lang="fr-FR"/>
                    </a:p>
                  </a:txBody>
                  <a:tcPr/>
                </a:tc>
                <a:tc>
                  <a:txBody>
                    <a:bodyPr/>
                    <a:lstStyle/>
                    <a:p>
                      <a:pPr>
                        <a:lnSpc>
                          <a:spcPct val="107000"/>
                        </a:lnSpc>
                        <a:spcAft>
                          <a:spcPts val="800"/>
                        </a:spcAft>
                        <a:tabLst>
                          <a:tab pos="900430" algn="l"/>
                        </a:tabLst>
                      </a:pPr>
                      <a:r>
                        <a:rPr lang="fr-FR" sz="1000">
                          <a:effectLst/>
                        </a:rPr>
                        <a:t>- sur la morsure même, après avoir placé le garrot</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5772" marR="35772" marT="0" marB="0"/>
                </a:tc>
                <a:tc>
                  <a:txBody>
                    <a:bodyPr/>
                    <a:lstStyle/>
                    <a:p>
                      <a:pPr>
                        <a:lnSpc>
                          <a:spcPct val="107000"/>
                        </a:lnSpc>
                        <a:spcAft>
                          <a:spcPts val="800"/>
                        </a:spcAft>
                        <a:tabLst>
                          <a:tab pos="900430" algn="l"/>
                        </a:tabLst>
                      </a:pPr>
                      <a:r>
                        <a:rPr lang="fr-FR" sz="1000">
                          <a:effectLst/>
                        </a:rPr>
                        <a:t>-extraction systématique du venin</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5772" marR="35772" marT="0" marB="0"/>
                </a:tc>
                <a:extLst>
                  <a:ext uri="{0D108BD9-81ED-4DB2-BD59-A6C34878D82A}">
                    <a16:rowId xmlns:a16="http://schemas.microsoft.com/office/drawing/2014/main" xmlns="" val="938229572"/>
                  </a:ext>
                </a:extLst>
              </a:tr>
              <a:tr h="367790">
                <a:tc gridSpan="2">
                  <a:txBody>
                    <a:bodyPr/>
                    <a:lstStyle/>
                    <a:p>
                      <a:pPr>
                        <a:lnSpc>
                          <a:spcPct val="107000"/>
                        </a:lnSpc>
                        <a:spcAft>
                          <a:spcPts val="800"/>
                        </a:spcAft>
                        <a:tabLst>
                          <a:tab pos="900430" algn="l"/>
                        </a:tabLst>
                      </a:pPr>
                      <a:r>
                        <a:rPr lang="fr-FR" sz="1000" dirty="0">
                          <a:effectLst/>
                        </a:rPr>
                        <a:t>Contre armes-blanches</a:t>
                      </a:r>
                    </a:p>
                    <a:p>
                      <a:pPr>
                        <a:lnSpc>
                          <a:spcPct val="107000"/>
                        </a:lnSpc>
                        <a:spcAft>
                          <a:spcPts val="800"/>
                        </a:spcAft>
                        <a:tabLst>
                          <a:tab pos="900430" algn="l"/>
                        </a:tabLst>
                      </a:pPr>
                      <a:r>
                        <a:rPr lang="fr-FR" sz="1000" dirty="0">
                          <a:effectLst/>
                        </a:rPr>
                        <a:t> </a:t>
                      </a: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772" marR="35772" marT="0" marB="0"/>
                </a:tc>
                <a:tc hMerge="1">
                  <a:txBody>
                    <a:bodyPr/>
                    <a:lstStyle/>
                    <a:p>
                      <a:endParaRPr lang="fr-FR"/>
                    </a:p>
                  </a:txBody>
                  <a:tcPr/>
                </a:tc>
                <a:tc>
                  <a:txBody>
                    <a:bodyPr/>
                    <a:lstStyle/>
                    <a:p>
                      <a:pPr>
                        <a:lnSpc>
                          <a:spcPct val="107000"/>
                        </a:lnSpc>
                        <a:spcAft>
                          <a:spcPts val="800"/>
                        </a:spcAft>
                        <a:tabLst>
                          <a:tab pos="900430" algn="l"/>
                        </a:tabLst>
                      </a:pPr>
                      <a:r>
                        <a:rPr lang="fr-FR" sz="1000">
                          <a:effectLst/>
                        </a:rPr>
                        <a:t>-autour de toutes les articulations du corps</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5772" marR="35772" marT="0" marB="0"/>
                </a:tc>
                <a:tc>
                  <a:txBody>
                    <a:bodyPr/>
                    <a:lstStyle/>
                    <a:p>
                      <a:pPr>
                        <a:lnSpc>
                          <a:spcPct val="107000"/>
                        </a:lnSpc>
                        <a:spcAft>
                          <a:spcPts val="800"/>
                        </a:spcAft>
                        <a:tabLst>
                          <a:tab pos="900430" algn="l"/>
                        </a:tabLst>
                      </a:pPr>
                      <a:r>
                        <a:rPr lang="fr-FR" sz="1000">
                          <a:effectLst/>
                        </a:rPr>
                        <a:t>-ne pas être victime de blessure à l’arme blanche</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5772" marR="35772" marT="0" marB="0"/>
                </a:tc>
                <a:extLst>
                  <a:ext uri="{0D108BD9-81ED-4DB2-BD59-A6C34878D82A}">
                    <a16:rowId xmlns:a16="http://schemas.microsoft.com/office/drawing/2014/main" xmlns="" val="1726181178"/>
                  </a:ext>
                </a:extLst>
              </a:tr>
              <a:tr h="367790">
                <a:tc gridSpan="2">
                  <a:txBody>
                    <a:bodyPr/>
                    <a:lstStyle/>
                    <a:p>
                      <a:pPr>
                        <a:lnSpc>
                          <a:spcPct val="107000"/>
                        </a:lnSpc>
                        <a:spcAft>
                          <a:spcPts val="800"/>
                        </a:spcAft>
                        <a:tabLst>
                          <a:tab pos="900430" algn="l"/>
                        </a:tabLst>
                      </a:pPr>
                      <a:r>
                        <a:rPr lang="fr-FR" sz="1000">
                          <a:effectLst/>
                        </a:rPr>
                        <a:t>Pour les combats </a:t>
                      </a:r>
                    </a:p>
                    <a:p>
                      <a:pPr>
                        <a:lnSpc>
                          <a:spcPct val="107000"/>
                        </a:lnSpc>
                        <a:spcAft>
                          <a:spcPts val="800"/>
                        </a:spcAft>
                        <a:tabLst>
                          <a:tab pos="900430" algn="l"/>
                        </a:tabLst>
                      </a:pPr>
                      <a:r>
                        <a:rPr lang="fr-FR" sz="1000">
                          <a:effectLst/>
                        </a:rPr>
                        <a:t> </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5772" marR="35772" marT="0" marB="0"/>
                </a:tc>
                <a:tc hMerge="1">
                  <a:txBody>
                    <a:bodyPr/>
                    <a:lstStyle/>
                    <a:p>
                      <a:endParaRPr lang="fr-FR"/>
                    </a:p>
                  </a:txBody>
                  <a:tcPr/>
                </a:tc>
                <a:tc>
                  <a:txBody>
                    <a:bodyPr/>
                    <a:lstStyle/>
                    <a:p>
                      <a:pPr>
                        <a:lnSpc>
                          <a:spcPct val="107000"/>
                        </a:lnSpc>
                        <a:spcAft>
                          <a:spcPts val="800"/>
                        </a:spcAft>
                        <a:tabLst>
                          <a:tab pos="900430" algn="l"/>
                        </a:tabLst>
                      </a:pPr>
                      <a:r>
                        <a:rPr lang="fr-FR" sz="1000">
                          <a:effectLst/>
                        </a:rPr>
                        <a:t>-derrière la paume de la main</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5772" marR="35772" marT="0" marB="0"/>
                </a:tc>
                <a:tc>
                  <a:txBody>
                    <a:bodyPr/>
                    <a:lstStyle/>
                    <a:p>
                      <a:pPr>
                        <a:lnSpc>
                          <a:spcPct val="107000"/>
                        </a:lnSpc>
                        <a:spcAft>
                          <a:spcPts val="800"/>
                        </a:spcAft>
                        <a:tabLst>
                          <a:tab pos="900430" algn="l"/>
                        </a:tabLst>
                      </a:pPr>
                      <a:r>
                        <a:rPr lang="fr-FR" sz="1000">
                          <a:effectLst/>
                        </a:rPr>
                        <a:t>-tenir l’adversaire à chaos</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5772" marR="35772" marT="0" marB="0"/>
                </a:tc>
                <a:extLst>
                  <a:ext uri="{0D108BD9-81ED-4DB2-BD59-A6C34878D82A}">
                    <a16:rowId xmlns:a16="http://schemas.microsoft.com/office/drawing/2014/main" xmlns="" val="1794304984"/>
                  </a:ext>
                </a:extLst>
              </a:tr>
              <a:tr h="417699">
                <a:tc gridSpan="2">
                  <a:txBody>
                    <a:bodyPr/>
                    <a:lstStyle/>
                    <a:p>
                      <a:pPr>
                        <a:lnSpc>
                          <a:spcPct val="107000"/>
                        </a:lnSpc>
                        <a:spcAft>
                          <a:spcPts val="800"/>
                        </a:spcAft>
                        <a:tabLst>
                          <a:tab pos="900430" algn="l"/>
                        </a:tabLst>
                      </a:pPr>
                      <a:r>
                        <a:rPr lang="fr-FR" sz="1000">
                          <a:effectLst/>
                        </a:rPr>
                        <a:t>Pour la longévité </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5772" marR="35772" marT="0" marB="0"/>
                </a:tc>
                <a:tc hMerge="1">
                  <a:txBody>
                    <a:bodyPr/>
                    <a:lstStyle/>
                    <a:p>
                      <a:endParaRPr lang="fr-FR"/>
                    </a:p>
                  </a:txBody>
                  <a:tcPr/>
                </a:tc>
                <a:tc>
                  <a:txBody>
                    <a:bodyPr/>
                    <a:lstStyle/>
                    <a:p>
                      <a:pPr>
                        <a:lnSpc>
                          <a:spcPct val="107000"/>
                        </a:lnSpc>
                        <a:spcAft>
                          <a:spcPts val="800"/>
                        </a:spcAft>
                        <a:tabLst>
                          <a:tab pos="900430" algn="l"/>
                        </a:tabLst>
                      </a:pPr>
                      <a:r>
                        <a:rPr lang="fr-FR" sz="1000">
                          <a:effectLst/>
                        </a:rPr>
                        <a:t>-juste après la cage thoracique, sur le ventre et le dos, trois incisions se font</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5772" marR="35772" marT="0" marB="0"/>
                </a:tc>
                <a:tc>
                  <a:txBody>
                    <a:bodyPr/>
                    <a:lstStyle/>
                    <a:p>
                      <a:pPr>
                        <a:lnSpc>
                          <a:spcPct val="107000"/>
                        </a:lnSpc>
                        <a:spcAft>
                          <a:spcPts val="800"/>
                        </a:spcAft>
                        <a:tabLst>
                          <a:tab pos="900430" algn="l"/>
                        </a:tabLst>
                      </a:pPr>
                      <a:r>
                        <a:rPr lang="fr-FR" sz="1000">
                          <a:effectLst/>
                        </a:rPr>
                        <a:t>- Pour vivre longtemps.</a:t>
                      </a:r>
                    </a:p>
                    <a:p>
                      <a:pPr>
                        <a:lnSpc>
                          <a:spcPct val="107000"/>
                        </a:lnSpc>
                        <a:spcAft>
                          <a:spcPts val="800"/>
                        </a:spcAft>
                        <a:tabLst>
                          <a:tab pos="900430" algn="l"/>
                        </a:tabLst>
                      </a:pPr>
                      <a:r>
                        <a:rPr lang="fr-FR" sz="1000">
                          <a:effectLst/>
                        </a:rPr>
                        <a:t> </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5772" marR="35772" marT="0" marB="0"/>
                </a:tc>
                <a:extLst>
                  <a:ext uri="{0D108BD9-81ED-4DB2-BD59-A6C34878D82A}">
                    <a16:rowId xmlns:a16="http://schemas.microsoft.com/office/drawing/2014/main" xmlns="" val="309848086"/>
                  </a:ext>
                </a:extLst>
              </a:tr>
              <a:tr h="367790">
                <a:tc gridSpan="2">
                  <a:txBody>
                    <a:bodyPr/>
                    <a:lstStyle/>
                    <a:p>
                      <a:pPr>
                        <a:lnSpc>
                          <a:spcPct val="107000"/>
                        </a:lnSpc>
                        <a:spcAft>
                          <a:spcPts val="800"/>
                        </a:spcAft>
                        <a:tabLst>
                          <a:tab pos="900430" algn="l"/>
                        </a:tabLst>
                      </a:pPr>
                      <a:r>
                        <a:rPr lang="fr-FR" sz="1000">
                          <a:effectLst/>
                        </a:rPr>
                        <a:t>À titre d’autopsie voire de vengeance </a:t>
                      </a:r>
                    </a:p>
                    <a:p>
                      <a:pPr>
                        <a:lnSpc>
                          <a:spcPct val="107000"/>
                        </a:lnSpc>
                        <a:spcAft>
                          <a:spcPts val="800"/>
                        </a:spcAft>
                        <a:tabLst>
                          <a:tab pos="900430" algn="l"/>
                        </a:tabLst>
                      </a:pPr>
                      <a:r>
                        <a:rPr lang="fr-FR" sz="1000">
                          <a:effectLst/>
                        </a:rPr>
                        <a:t> </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5772" marR="35772" marT="0" marB="0"/>
                </a:tc>
                <a:tc hMerge="1">
                  <a:txBody>
                    <a:bodyPr/>
                    <a:lstStyle/>
                    <a:p>
                      <a:endParaRPr lang="fr-FR"/>
                    </a:p>
                  </a:txBody>
                  <a:tcPr/>
                </a:tc>
                <a:tc>
                  <a:txBody>
                    <a:bodyPr/>
                    <a:lstStyle/>
                    <a:p>
                      <a:pPr>
                        <a:lnSpc>
                          <a:spcPct val="107000"/>
                        </a:lnSpc>
                        <a:spcAft>
                          <a:spcPts val="800"/>
                        </a:spcAft>
                        <a:tabLst>
                          <a:tab pos="900430" algn="l"/>
                        </a:tabLst>
                      </a:pPr>
                      <a:r>
                        <a:rPr lang="fr-FR" sz="1000">
                          <a:effectLst/>
                        </a:rPr>
                        <a:t>- tout le corps du cadavre</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5772" marR="35772" marT="0" marB="0"/>
                </a:tc>
                <a:tc>
                  <a:txBody>
                    <a:bodyPr/>
                    <a:lstStyle/>
                    <a:p>
                      <a:pPr>
                        <a:lnSpc>
                          <a:spcPct val="107000"/>
                        </a:lnSpc>
                        <a:spcAft>
                          <a:spcPts val="800"/>
                        </a:spcAft>
                        <a:tabLst>
                          <a:tab pos="900430" algn="l"/>
                        </a:tabLst>
                      </a:pPr>
                      <a:r>
                        <a:rPr lang="fr-FR" sz="1000" dirty="0">
                          <a:effectLst/>
                        </a:rPr>
                        <a:t>- Le trépas du suspect.</a:t>
                      </a: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772" marR="35772" marT="0" marB="0"/>
                </a:tc>
                <a:extLst>
                  <a:ext uri="{0D108BD9-81ED-4DB2-BD59-A6C34878D82A}">
                    <a16:rowId xmlns:a16="http://schemas.microsoft.com/office/drawing/2014/main" xmlns="" val="476086983"/>
                  </a:ext>
                </a:extLst>
              </a:tr>
            </a:tbl>
          </a:graphicData>
        </a:graphic>
      </p:graphicFrame>
    </p:spTree>
    <p:extLst>
      <p:ext uri="{BB962C8B-B14F-4D97-AF65-F5344CB8AC3E}">
        <p14:creationId xmlns:p14="http://schemas.microsoft.com/office/powerpoint/2010/main" val="32661463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87D90D5-3C14-6946-B9B2-C9E441859609}"/>
              </a:ext>
            </a:extLst>
          </p:cNvPr>
          <p:cNvSpPr>
            <a:spLocks noGrp="1"/>
          </p:cNvSpPr>
          <p:nvPr>
            <p:ph type="title"/>
          </p:nvPr>
        </p:nvSpPr>
        <p:spPr>
          <a:xfrm>
            <a:off x="677334" y="111896"/>
            <a:ext cx="8596668" cy="1320800"/>
          </a:xfrm>
        </p:spPr>
        <p:txBody>
          <a:bodyPr/>
          <a:lstStyle/>
          <a:p>
            <a:pPr algn="ctr"/>
            <a:r>
              <a:rPr lang="fr-FR"/>
              <a:t>PRÉPONDÉRANCE DU FÂ</a:t>
            </a:r>
          </a:p>
        </p:txBody>
      </p:sp>
      <p:sp>
        <p:nvSpPr>
          <p:cNvPr id="3" name="Espace réservé du contenu 2">
            <a:extLst>
              <a:ext uri="{FF2B5EF4-FFF2-40B4-BE49-F238E27FC236}">
                <a16:creationId xmlns:a16="http://schemas.microsoft.com/office/drawing/2014/main" xmlns="" id="{40B0125E-3BDC-924C-9686-B73AA5AB6750}"/>
              </a:ext>
            </a:extLst>
          </p:cNvPr>
          <p:cNvSpPr>
            <a:spLocks noGrp="1"/>
          </p:cNvSpPr>
          <p:nvPr>
            <p:ph idx="1"/>
          </p:nvPr>
        </p:nvSpPr>
        <p:spPr>
          <a:xfrm>
            <a:off x="606340" y="882701"/>
            <a:ext cx="8596668" cy="5568860"/>
          </a:xfrm>
        </p:spPr>
        <p:txBody>
          <a:bodyPr anchor="ctr"/>
          <a:lstStyle/>
          <a:p>
            <a:pPr marL="0" indent="0" algn="ctr">
              <a:buNone/>
            </a:pPr>
            <a:r>
              <a:rPr lang="fr-FR" sz="4400" b="1"/>
              <a:t>Le fâ comme mode inéluctable et infaillible de diagnostic</a:t>
            </a:r>
          </a:p>
          <a:p>
            <a:pPr marL="0" indent="0" algn="ctr">
              <a:buNone/>
            </a:pPr>
            <a:endParaRPr lang="fr-FR" sz="4400" b="1"/>
          </a:p>
          <a:p>
            <a:pPr marL="0" indent="0" algn="ctr">
              <a:buNone/>
            </a:pPr>
            <a:endParaRPr lang="fr-FR" sz="4400" b="1"/>
          </a:p>
          <a:p>
            <a:pPr marL="0" indent="0" algn="ctr">
              <a:buNone/>
            </a:pPr>
            <a:endParaRPr lang="fr-FR" sz="4400" b="1"/>
          </a:p>
          <a:p>
            <a:pPr marL="0" indent="0" algn="ctr">
              <a:buNone/>
            </a:pPr>
            <a:endParaRPr lang="fr-FR" sz="1400" b="1"/>
          </a:p>
          <a:p>
            <a:pPr marL="0" indent="0" algn="ctr">
              <a:buNone/>
            </a:pPr>
            <a:r>
              <a:rPr lang="fr-FR" b="1"/>
              <a:t>Pretre du en consultation et quelques signes géomanciques</a:t>
            </a:r>
          </a:p>
        </p:txBody>
      </p:sp>
      <p:pic>
        <p:nvPicPr>
          <p:cNvPr id="5" name="Image 5">
            <a:extLst>
              <a:ext uri="{FF2B5EF4-FFF2-40B4-BE49-F238E27FC236}">
                <a16:creationId xmlns:a16="http://schemas.microsoft.com/office/drawing/2014/main" xmlns="" id="{DCB394F6-9DD8-FC47-8984-462F8427BD87}"/>
              </a:ext>
            </a:extLst>
          </p:cNvPr>
          <p:cNvPicPr>
            <a:picLocks noChangeAspect="1"/>
          </p:cNvPicPr>
          <p:nvPr/>
        </p:nvPicPr>
        <p:blipFill>
          <a:blip r:embed="rId2"/>
          <a:stretch>
            <a:fillRect/>
          </a:stretch>
        </p:blipFill>
        <p:spPr>
          <a:xfrm flipV="1">
            <a:off x="3975761" y="2847166"/>
            <a:ext cx="3164008" cy="2687113"/>
          </a:xfrm>
          <a:prstGeom prst="rect">
            <a:avLst/>
          </a:prstGeom>
        </p:spPr>
      </p:pic>
      <p:pic>
        <p:nvPicPr>
          <p:cNvPr id="6" name="Image 6">
            <a:extLst>
              <a:ext uri="{FF2B5EF4-FFF2-40B4-BE49-F238E27FC236}">
                <a16:creationId xmlns:a16="http://schemas.microsoft.com/office/drawing/2014/main" xmlns="" id="{D8D9CC2F-89DC-774C-895F-FE11E01F2598}"/>
              </a:ext>
            </a:extLst>
          </p:cNvPr>
          <p:cNvPicPr>
            <a:picLocks noChangeAspect="1"/>
          </p:cNvPicPr>
          <p:nvPr/>
        </p:nvPicPr>
        <p:blipFill>
          <a:blip r:embed="rId3"/>
          <a:stretch>
            <a:fillRect/>
          </a:stretch>
        </p:blipFill>
        <p:spPr>
          <a:xfrm>
            <a:off x="7654450" y="2768758"/>
            <a:ext cx="2063239" cy="2754530"/>
          </a:xfrm>
          <a:prstGeom prst="rect">
            <a:avLst/>
          </a:prstGeom>
        </p:spPr>
      </p:pic>
      <p:sp>
        <p:nvSpPr>
          <p:cNvPr id="7" name="ZoneTexte 6">
            <a:extLst>
              <a:ext uri="{FF2B5EF4-FFF2-40B4-BE49-F238E27FC236}">
                <a16:creationId xmlns:a16="http://schemas.microsoft.com/office/drawing/2014/main" xmlns="" id="{3587BD9C-0010-974A-81E4-C90369741CE6}"/>
              </a:ext>
            </a:extLst>
          </p:cNvPr>
          <p:cNvSpPr txBox="1"/>
          <p:nvPr/>
        </p:nvSpPr>
        <p:spPr>
          <a:xfrm>
            <a:off x="5186628" y="2502176"/>
            <a:ext cx="1828800" cy="1828800"/>
          </a:xfrm>
          <a:prstGeom prst="rect">
            <a:avLst/>
          </a:prstGeom>
          <a:noFill/>
        </p:spPr>
        <p:txBody>
          <a:bodyPr wrap="square" rtlCol="0">
            <a:spAutoFit/>
          </a:bodyPr>
          <a:lstStyle/>
          <a:p>
            <a:pPr algn="l"/>
            <a:endParaRPr lang="fr-FR"/>
          </a:p>
        </p:txBody>
      </p:sp>
      <p:pic>
        <p:nvPicPr>
          <p:cNvPr id="10" name="Image 10">
            <a:extLst>
              <a:ext uri="{FF2B5EF4-FFF2-40B4-BE49-F238E27FC236}">
                <a16:creationId xmlns:a16="http://schemas.microsoft.com/office/drawing/2014/main" xmlns="" id="{8BA59B7C-4D88-2742-9565-1D9463CF767E}"/>
              </a:ext>
            </a:extLst>
          </p:cNvPr>
          <p:cNvPicPr>
            <a:picLocks noChangeAspect="1"/>
          </p:cNvPicPr>
          <p:nvPr/>
        </p:nvPicPr>
        <p:blipFill>
          <a:blip r:embed="rId4"/>
          <a:stretch>
            <a:fillRect/>
          </a:stretch>
        </p:blipFill>
        <p:spPr>
          <a:xfrm>
            <a:off x="318260" y="2847166"/>
            <a:ext cx="3451080" cy="2687114"/>
          </a:xfrm>
          <a:prstGeom prst="rect">
            <a:avLst/>
          </a:prstGeom>
        </p:spPr>
      </p:pic>
    </p:spTree>
    <p:extLst>
      <p:ext uri="{BB962C8B-B14F-4D97-AF65-F5344CB8AC3E}">
        <p14:creationId xmlns:p14="http://schemas.microsoft.com/office/powerpoint/2010/main" val="1925790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7D7F09E-83BC-634A-A57C-FF09C7CCDFF5}"/>
              </a:ext>
            </a:extLst>
          </p:cNvPr>
          <p:cNvSpPr>
            <a:spLocks noGrp="1"/>
          </p:cNvSpPr>
          <p:nvPr>
            <p:ph type="title"/>
          </p:nvPr>
        </p:nvSpPr>
        <p:spPr/>
        <p:txBody>
          <a:bodyPr/>
          <a:lstStyle/>
          <a:p>
            <a:r>
              <a:rPr lang="fr-FR" dirty="0">
                <a:solidFill>
                  <a:srgbClr val="00B0F0"/>
                </a:solidFill>
                <a:latin typeface="Calibri" panose="020F0502020204030204" pitchFamily="34" charset="0"/>
                <a:ea typeface="Times New Roman" panose="02020603050405020304" pitchFamily="18" charset="0"/>
                <a:cs typeface="Times New Roman" panose="02020603050405020304" pitchFamily="18" charset="0"/>
              </a:rPr>
              <a:t>Particularités de la médecine traditionnelle</a:t>
            </a:r>
            <a:r>
              <a:rPr lang="fr-FR" dirty="0">
                <a:latin typeface="Calibri" panose="020F0502020204030204" pitchFamily="34" charset="0"/>
                <a:ea typeface="Times New Roman" panose="02020603050405020304" pitchFamily="18" charset="0"/>
                <a:cs typeface="Times New Roman" panose="02020603050405020304" pitchFamily="18" charset="0"/>
              </a:rPr>
              <a:t/>
            </a:r>
            <a:br>
              <a:rPr lang="fr-FR" dirty="0">
                <a:latin typeface="Calibri" panose="020F0502020204030204" pitchFamily="34" charset="0"/>
                <a:ea typeface="Times New Roman" panose="02020603050405020304" pitchFamily="18" charset="0"/>
                <a:cs typeface="Times New Roman" panose="02020603050405020304" pitchFamily="18" charset="0"/>
              </a:rPr>
            </a:br>
            <a:endParaRPr lang="fr-FR" dirty="0"/>
          </a:p>
        </p:txBody>
      </p:sp>
      <p:sp>
        <p:nvSpPr>
          <p:cNvPr id="3" name="Espace réservé du contenu 2">
            <a:extLst>
              <a:ext uri="{FF2B5EF4-FFF2-40B4-BE49-F238E27FC236}">
                <a16:creationId xmlns:a16="http://schemas.microsoft.com/office/drawing/2014/main" xmlns="" id="{6A7526A6-D64C-DC4D-A2D7-217B46895394}"/>
              </a:ext>
            </a:extLst>
          </p:cNvPr>
          <p:cNvSpPr>
            <a:spLocks noGrp="1"/>
          </p:cNvSpPr>
          <p:nvPr>
            <p:ph idx="1"/>
          </p:nvPr>
        </p:nvSpPr>
        <p:spPr>
          <a:xfrm>
            <a:off x="677334" y="1752600"/>
            <a:ext cx="8596668" cy="3880773"/>
          </a:xfrm>
        </p:spPr>
        <p:txBody>
          <a:bodyPr anchor="ctr">
            <a:normAutofit/>
          </a:bodyPr>
          <a:lstStyle/>
          <a:p>
            <a:r>
              <a:rPr lang="fr-FR" sz="3600" b="1" dirty="0">
                <a:latin typeface="Calibri" panose="020F0502020204030204" pitchFamily="34" charset="0"/>
                <a:ea typeface="Times New Roman" panose="02020603050405020304" pitchFamily="18" charset="0"/>
                <a:cs typeface="Times New Roman" panose="02020603050405020304" pitchFamily="18" charset="0"/>
              </a:rPr>
              <a:t>Aperçu le plus précis que possible du mal</a:t>
            </a:r>
          </a:p>
          <a:p>
            <a:r>
              <a:rPr lang="fr-FR" sz="3600" b="1" dirty="0">
                <a:latin typeface="Calibri" panose="020F0502020204030204" pitchFamily="34" charset="0"/>
                <a:ea typeface="Times New Roman" panose="02020603050405020304" pitchFamily="18" charset="0"/>
                <a:cs typeface="Times New Roman" panose="02020603050405020304" pitchFamily="18" charset="0"/>
              </a:rPr>
              <a:t>proposition d’un remède individuel et personnalisé, comme l’endroit du corps et la forme de scarification à appliquer, selon le groupe sanguin, le sexe, et autres spécificités.</a:t>
            </a:r>
            <a:endParaRPr lang="fr-FR" sz="3600" dirty="0"/>
          </a:p>
        </p:txBody>
      </p:sp>
    </p:spTree>
    <p:extLst>
      <p:ext uri="{BB962C8B-B14F-4D97-AF65-F5344CB8AC3E}">
        <p14:creationId xmlns:p14="http://schemas.microsoft.com/office/powerpoint/2010/main" val="2204357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C3603C4F-51A6-574F-A55A-314CE5B0A123}"/>
              </a:ext>
            </a:extLst>
          </p:cNvPr>
          <p:cNvSpPr>
            <a:spLocks noGrp="1"/>
          </p:cNvSpPr>
          <p:nvPr>
            <p:ph type="title"/>
          </p:nvPr>
        </p:nvSpPr>
        <p:spPr/>
        <p:txBody>
          <a:bodyPr/>
          <a:lstStyle/>
          <a:p>
            <a:pPr algn="ctr"/>
            <a:r>
              <a:rPr lang="fr-FR" sz="8000" dirty="0">
                <a:solidFill>
                  <a:srgbClr val="00B0F0"/>
                </a:solidFill>
              </a:rPr>
              <a:t>Implication</a:t>
            </a:r>
            <a:endParaRPr lang="fr-FR" dirty="0">
              <a:solidFill>
                <a:srgbClr val="00B0F0"/>
              </a:solidFill>
            </a:endParaRPr>
          </a:p>
        </p:txBody>
      </p:sp>
      <p:sp>
        <p:nvSpPr>
          <p:cNvPr id="3" name="Espace réservé du contenu 2">
            <a:extLst>
              <a:ext uri="{FF2B5EF4-FFF2-40B4-BE49-F238E27FC236}">
                <a16:creationId xmlns:a16="http://schemas.microsoft.com/office/drawing/2014/main" xmlns="" id="{76250FC1-087C-1945-8A10-5ADA48095404}"/>
              </a:ext>
            </a:extLst>
          </p:cNvPr>
          <p:cNvSpPr>
            <a:spLocks noGrp="1"/>
          </p:cNvSpPr>
          <p:nvPr>
            <p:ph idx="1"/>
          </p:nvPr>
        </p:nvSpPr>
        <p:spPr/>
        <p:txBody>
          <a:bodyPr anchor="ctr"/>
          <a:lstStyle/>
          <a:p>
            <a:pPr marL="0" indent="0" algn="just">
              <a:buNone/>
            </a:pPr>
            <a:r>
              <a:rPr lang="fr-FR" sz="4000" dirty="0">
                <a:effectLst/>
                <a:latin typeface="Calibri" panose="020F0502020204030204" pitchFamily="34" charset="0"/>
                <a:ea typeface="Times New Roman" panose="02020603050405020304" pitchFamily="18" charset="0"/>
                <a:cs typeface="Times New Roman" panose="02020603050405020304" pitchFamily="18" charset="0"/>
              </a:rPr>
              <a:t>L’implication en est que </a:t>
            </a:r>
            <a:r>
              <a:rPr lang="fr-FR" sz="4000" b="1" dirty="0">
                <a:effectLst/>
                <a:latin typeface="Calibri" panose="020F0502020204030204" pitchFamily="34" charset="0"/>
                <a:ea typeface="Times New Roman" panose="02020603050405020304" pitchFamily="18" charset="0"/>
                <a:cs typeface="Times New Roman" panose="02020603050405020304" pitchFamily="18" charset="0"/>
              </a:rPr>
              <a:t>certaines pathologies jugées difficilement curables voire incurables par la médecine moderne, se trouvent guéries par </a:t>
            </a:r>
            <a:r>
              <a:rPr lang="fr-FR" sz="4000" dirty="0">
                <a:effectLst/>
                <a:latin typeface="Calibri" panose="020F0502020204030204" pitchFamily="34" charset="0"/>
                <a:ea typeface="Times New Roman" panose="02020603050405020304" pitchFamily="18" charset="0"/>
                <a:cs typeface="Times New Roman" panose="02020603050405020304" pitchFamily="18" charset="0"/>
              </a:rPr>
              <a:t>les pratiques telles que</a:t>
            </a:r>
            <a:r>
              <a:rPr lang="fr-FR" sz="4000" b="1" dirty="0">
                <a:effectLst/>
                <a:latin typeface="Calibri" panose="020F0502020204030204" pitchFamily="34" charset="0"/>
                <a:ea typeface="Times New Roman" panose="02020603050405020304" pitchFamily="18" charset="0"/>
                <a:cs typeface="Times New Roman" panose="02020603050405020304" pitchFamily="18" charset="0"/>
              </a:rPr>
              <a:t> la scarification thérapeutique</a:t>
            </a:r>
            <a:r>
              <a:rPr lang="fr-FR" sz="40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ctr">
              <a:buNone/>
            </a:pPr>
            <a:endParaRPr lang="fr-FR" dirty="0"/>
          </a:p>
        </p:txBody>
      </p:sp>
    </p:spTree>
    <p:extLst>
      <p:ext uri="{BB962C8B-B14F-4D97-AF65-F5344CB8AC3E}">
        <p14:creationId xmlns:p14="http://schemas.microsoft.com/office/powerpoint/2010/main" val="31486556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4B0F637-EAD5-E445-A988-52C07B069E3B}"/>
              </a:ext>
            </a:extLst>
          </p:cNvPr>
          <p:cNvSpPr>
            <a:spLocks noGrp="1"/>
          </p:cNvSpPr>
          <p:nvPr>
            <p:ph type="title"/>
          </p:nvPr>
        </p:nvSpPr>
        <p:spPr/>
        <p:txBody>
          <a:bodyPr/>
          <a:lstStyle/>
          <a:p>
            <a:pPr algn="ctr"/>
            <a:r>
              <a:rPr lang="fr-FR" sz="6600" dirty="0">
                <a:solidFill>
                  <a:srgbClr val="00B0F0"/>
                </a:solidFill>
              </a:rPr>
              <a:t>Problème</a:t>
            </a:r>
            <a:r>
              <a:rPr lang="fr-FR" dirty="0"/>
              <a:t> </a:t>
            </a:r>
          </a:p>
        </p:txBody>
      </p:sp>
      <p:sp>
        <p:nvSpPr>
          <p:cNvPr id="3" name="Espace réservé du contenu 2">
            <a:extLst>
              <a:ext uri="{FF2B5EF4-FFF2-40B4-BE49-F238E27FC236}">
                <a16:creationId xmlns:a16="http://schemas.microsoft.com/office/drawing/2014/main" xmlns="" id="{871BFBE8-5C6B-E145-B16F-CB753C57FE37}"/>
              </a:ext>
            </a:extLst>
          </p:cNvPr>
          <p:cNvSpPr>
            <a:spLocks noGrp="1"/>
          </p:cNvSpPr>
          <p:nvPr>
            <p:ph idx="1"/>
          </p:nvPr>
        </p:nvSpPr>
        <p:spPr>
          <a:xfrm>
            <a:off x="677334" y="1752600"/>
            <a:ext cx="8596668" cy="3880773"/>
          </a:xfrm>
        </p:spPr>
        <p:txBody>
          <a:bodyPr anchor="ctr">
            <a:normAutofit fontScale="92500"/>
          </a:bodyPr>
          <a:lstStyle/>
          <a:p>
            <a:pPr algn="just"/>
            <a:r>
              <a:rPr lang="fr-FR" sz="3600" b="1" dirty="0">
                <a:effectLst/>
                <a:latin typeface="Calibri" panose="020F0502020204030204" pitchFamily="34" charset="0"/>
                <a:ea typeface="Times New Roman" panose="02020603050405020304" pitchFamily="18" charset="0"/>
                <a:cs typeface="Times New Roman" panose="02020603050405020304" pitchFamily="18" charset="0"/>
              </a:rPr>
              <a:t>Problème d’appréciation des thérapies traditionnelles comme la scarification thérapeutique et de sa revalorisation</a:t>
            </a:r>
            <a:r>
              <a:rPr lang="fr-FR" sz="3600" dirty="0">
                <a:effectLst/>
                <a:latin typeface="Calibri" panose="020F0502020204030204" pitchFamily="34" charset="0"/>
                <a:ea typeface="Times New Roman" panose="02020603050405020304" pitchFamily="18" charset="0"/>
                <a:cs typeface="Times New Roman" panose="02020603050405020304" pitchFamily="18" charset="0"/>
              </a:rPr>
              <a:t> au regard de la côte de cette pratique auprès des populations et de sa dévalorisation au Bénin.</a:t>
            </a:r>
          </a:p>
          <a:p>
            <a:pPr algn="just"/>
            <a:r>
              <a:rPr lang="fr-FR" sz="3600" b="1" dirty="0">
                <a:latin typeface="Calibri" panose="020F0502020204030204" pitchFamily="34" charset="0"/>
                <a:ea typeface="Times New Roman" panose="02020603050405020304" pitchFamily="18" charset="0"/>
                <a:cs typeface="Times New Roman" panose="02020603050405020304" pitchFamily="18" charset="0"/>
              </a:rPr>
              <a:t>problèmes considérables d’éthique médicale </a:t>
            </a:r>
            <a:r>
              <a:rPr lang="fr-FR" sz="3600" dirty="0">
                <a:latin typeface="Calibri" panose="020F0502020204030204" pitchFamily="34" charset="0"/>
                <a:ea typeface="Times New Roman" panose="02020603050405020304" pitchFamily="18" charset="0"/>
                <a:cs typeface="Times New Roman" panose="02020603050405020304" pitchFamily="18" charset="0"/>
              </a:rPr>
              <a:t>et même</a:t>
            </a:r>
            <a:r>
              <a:rPr lang="fr-FR" sz="3600" b="1" dirty="0">
                <a:latin typeface="Calibri" panose="020F0502020204030204" pitchFamily="34" charset="0"/>
                <a:ea typeface="Times New Roman" panose="02020603050405020304" pitchFamily="18" charset="0"/>
                <a:cs typeface="Times New Roman" panose="02020603050405020304" pitchFamily="18" charset="0"/>
              </a:rPr>
              <a:t> de bioéthiq</a:t>
            </a:r>
            <a:r>
              <a:rPr lang="fr-FR" sz="3600" dirty="0">
                <a:latin typeface="Calibri" panose="020F0502020204030204" pitchFamily="34" charset="0"/>
                <a:ea typeface="Times New Roman" panose="02020603050405020304" pitchFamily="18" charset="0"/>
                <a:cs typeface="Times New Roman" panose="02020603050405020304" pitchFamily="18" charset="0"/>
              </a:rPr>
              <a:t>ue</a:t>
            </a:r>
            <a:endParaRPr lang="fr-FR" sz="3600" dirty="0"/>
          </a:p>
        </p:txBody>
      </p:sp>
    </p:spTree>
    <p:extLst>
      <p:ext uri="{BB962C8B-B14F-4D97-AF65-F5344CB8AC3E}">
        <p14:creationId xmlns:p14="http://schemas.microsoft.com/office/powerpoint/2010/main" val="26829951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5CEF8E8-4F27-8D4F-8F72-873A029C428F}"/>
              </a:ext>
            </a:extLst>
          </p:cNvPr>
          <p:cNvSpPr>
            <a:spLocks noGrp="1"/>
          </p:cNvSpPr>
          <p:nvPr>
            <p:ph type="title"/>
          </p:nvPr>
        </p:nvSpPr>
        <p:spPr>
          <a:solidFill>
            <a:schemeClr val="bg1"/>
          </a:solidFill>
        </p:spPr>
        <p:txBody>
          <a:bodyPr/>
          <a:lstStyle/>
          <a:p>
            <a:pPr algn="ctr"/>
            <a:r>
              <a:rPr lang="fr-FR" dirty="0">
                <a:solidFill>
                  <a:srgbClr val="00B0F0"/>
                </a:solidFill>
              </a:rPr>
              <a:t>Problématique</a:t>
            </a:r>
            <a:r>
              <a:rPr lang="fr-FR" dirty="0">
                <a:solidFill>
                  <a:schemeClr val="tx1"/>
                </a:solidFill>
              </a:rPr>
              <a:t> </a:t>
            </a:r>
          </a:p>
        </p:txBody>
      </p:sp>
      <p:sp>
        <p:nvSpPr>
          <p:cNvPr id="3" name="Espace réservé du contenu 2">
            <a:extLst>
              <a:ext uri="{FF2B5EF4-FFF2-40B4-BE49-F238E27FC236}">
                <a16:creationId xmlns:a16="http://schemas.microsoft.com/office/drawing/2014/main" xmlns="" id="{7BF75B79-5412-6B4E-AE97-73F7EE84753E}"/>
              </a:ext>
            </a:extLst>
          </p:cNvPr>
          <p:cNvSpPr>
            <a:spLocks noGrp="1"/>
          </p:cNvSpPr>
          <p:nvPr>
            <p:ph idx="1"/>
          </p:nvPr>
        </p:nvSpPr>
        <p:spPr>
          <a:xfrm>
            <a:off x="677334" y="1828800"/>
            <a:ext cx="8596668" cy="4267200"/>
          </a:xfrm>
        </p:spPr>
        <p:txBody>
          <a:bodyPr anchor="ctr">
            <a:normAutofit/>
          </a:bodyPr>
          <a:lstStyle/>
          <a:p>
            <a:pPr algn="just"/>
            <a:r>
              <a:rPr lang="fr-FR" sz="1800" b="1" dirty="0">
                <a:effectLst/>
                <a:latin typeface="Calibri" panose="020F0502020204030204" pitchFamily="34" charset="0"/>
                <a:ea typeface="Times New Roman" panose="02020603050405020304" pitchFamily="18" charset="0"/>
                <a:cs typeface="Times New Roman" panose="02020603050405020304" pitchFamily="18" charset="0"/>
              </a:rPr>
              <a:t>En quoi la scarification thérapeutique apparaît-elle donc comme une solution authentique, originale et adaptée au besoin de la population du Sud du Bénin dont la majorité, il faut le préciser, a un faible revenu ?</a:t>
            </a:r>
            <a:r>
              <a:rPr lang="fr-FR" sz="1800" dirty="0">
                <a:effectLst/>
                <a:latin typeface="Calibri" panose="020F0502020204030204" pitchFamily="34" charset="0"/>
                <a:ea typeface="Times New Roman" panose="02020603050405020304" pitchFamily="18" charset="0"/>
                <a:cs typeface="Times New Roman" panose="02020603050405020304" pitchFamily="18" charset="0"/>
              </a:rPr>
              <a:t> </a:t>
            </a:r>
          </a:p>
          <a:p>
            <a:pPr algn="just"/>
            <a:r>
              <a:rPr lang="fr-FR" b="1" dirty="0">
                <a:latin typeface="Calibri" panose="020F0502020204030204" pitchFamily="34" charset="0"/>
                <a:ea typeface="Times New Roman" panose="02020603050405020304" pitchFamily="18" charset="0"/>
                <a:cs typeface="Times New Roman" panose="02020603050405020304" pitchFamily="18" charset="0"/>
              </a:rPr>
              <a:t>Comment donc se pratique la scarification</a:t>
            </a:r>
            <a:r>
              <a:rPr lang="fr-FR" dirty="0">
                <a:latin typeface="Calibri" panose="020F0502020204030204" pitchFamily="34" charset="0"/>
                <a:ea typeface="Times New Roman" panose="02020603050405020304" pitchFamily="18" charset="0"/>
                <a:cs typeface="Times New Roman" panose="02020603050405020304" pitchFamily="18" charset="0"/>
              </a:rPr>
              <a:t> à visée thérapeutique traditionnelle ? Quels en sont les </a:t>
            </a:r>
            <a:r>
              <a:rPr lang="fr-FR" b="1" dirty="0">
                <a:latin typeface="Calibri" panose="020F0502020204030204" pitchFamily="34" charset="0"/>
                <a:ea typeface="Times New Roman" panose="02020603050405020304" pitchFamily="18" charset="0"/>
                <a:cs typeface="Times New Roman" panose="02020603050405020304" pitchFamily="18" charset="0"/>
              </a:rPr>
              <a:t>avantages</a:t>
            </a:r>
            <a:r>
              <a:rPr lang="fr-FR" dirty="0">
                <a:latin typeface="Calibri" panose="020F0502020204030204" pitchFamily="34" charset="0"/>
                <a:ea typeface="Times New Roman" panose="02020603050405020304" pitchFamily="18" charset="0"/>
                <a:cs typeface="Times New Roman" panose="02020603050405020304" pitchFamily="18" charset="0"/>
              </a:rPr>
              <a:t>, tant du </a:t>
            </a:r>
            <a:r>
              <a:rPr lang="fr-FR" b="1" dirty="0">
                <a:latin typeface="Calibri" panose="020F0502020204030204" pitchFamily="34" charset="0"/>
                <a:ea typeface="Times New Roman" panose="02020603050405020304" pitchFamily="18" charset="0"/>
                <a:cs typeface="Times New Roman" panose="02020603050405020304" pitchFamily="18" charset="0"/>
              </a:rPr>
              <a:t>point de vue médical</a:t>
            </a:r>
            <a:r>
              <a:rPr lang="fr-FR" dirty="0">
                <a:latin typeface="Calibri" panose="020F0502020204030204" pitchFamily="34" charset="0"/>
                <a:ea typeface="Times New Roman" panose="02020603050405020304" pitchFamily="18" charset="0"/>
                <a:cs typeface="Times New Roman" panose="02020603050405020304" pitchFamily="18" charset="0"/>
              </a:rPr>
              <a:t>, que sous l’angle </a:t>
            </a:r>
            <a:r>
              <a:rPr lang="fr-FR" b="1" dirty="0">
                <a:latin typeface="Calibri" panose="020F0502020204030204" pitchFamily="34" charset="0"/>
                <a:ea typeface="Times New Roman" panose="02020603050405020304" pitchFamily="18" charset="0"/>
                <a:cs typeface="Times New Roman" panose="02020603050405020304" pitchFamily="18" charset="0"/>
              </a:rPr>
              <a:t>médico-économique</a:t>
            </a:r>
            <a:r>
              <a:rPr lang="fr-FR" dirty="0">
                <a:latin typeface="Calibri" panose="020F0502020204030204" pitchFamily="34" charset="0"/>
                <a:ea typeface="Times New Roman" panose="02020603050405020304" pitchFamily="18" charset="0"/>
                <a:cs typeface="Times New Roman" panose="02020603050405020304" pitchFamily="18" charset="0"/>
              </a:rPr>
              <a:t> ?</a:t>
            </a:r>
          </a:p>
          <a:p>
            <a:pPr algn="just"/>
            <a:r>
              <a:rPr lang="fr-FR" dirty="0">
                <a:latin typeface="Calibri" panose="020F0502020204030204" pitchFamily="34" charset="0"/>
                <a:ea typeface="Times New Roman" panose="02020603050405020304" pitchFamily="18" charset="0"/>
                <a:cs typeface="Times New Roman" panose="02020603050405020304" pitchFamily="18" charset="0"/>
              </a:rPr>
              <a:t>Quelles </a:t>
            </a:r>
            <a:r>
              <a:rPr lang="fr-FR" b="1" dirty="0">
                <a:latin typeface="Calibri" panose="020F0502020204030204" pitchFamily="34" charset="0"/>
                <a:ea typeface="Times New Roman" panose="02020603050405020304" pitchFamily="18" charset="0"/>
                <a:cs typeface="Times New Roman" panose="02020603050405020304" pitchFamily="18" charset="0"/>
              </a:rPr>
              <a:t>valeurs épistémologique et éthique</a:t>
            </a:r>
            <a:r>
              <a:rPr lang="fr-FR" dirty="0">
                <a:latin typeface="Calibri" panose="020F0502020204030204" pitchFamily="34" charset="0"/>
                <a:ea typeface="Times New Roman" panose="02020603050405020304" pitchFamily="18" charset="0"/>
                <a:cs typeface="Times New Roman" panose="02020603050405020304" pitchFamily="18" charset="0"/>
              </a:rPr>
              <a:t> revêt-elle ? Quelle </a:t>
            </a:r>
            <a:r>
              <a:rPr lang="fr-FR" b="1" dirty="0">
                <a:latin typeface="Calibri" panose="020F0502020204030204" pitchFamily="34" charset="0"/>
                <a:ea typeface="Times New Roman" panose="02020603050405020304" pitchFamily="18" charset="0"/>
                <a:cs typeface="Times New Roman" panose="02020603050405020304" pitchFamily="18" charset="0"/>
              </a:rPr>
              <a:t>empreinte bioéthique </a:t>
            </a:r>
            <a:r>
              <a:rPr lang="fr-FR" dirty="0">
                <a:latin typeface="Calibri" panose="020F0502020204030204" pitchFamily="34" charset="0"/>
                <a:ea typeface="Times New Roman" panose="02020603050405020304" pitchFamily="18" charset="0"/>
                <a:cs typeface="Times New Roman" panose="02020603050405020304" pitchFamily="18" charset="0"/>
              </a:rPr>
              <a:t>est sienne, dans un contexte contemporain où la connaissance du vivant et la plupart des pratiques médicales qu’elle sous-tend sont remises en cause ?</a:t>
            </a:r>
          </a:p>
          <a:p>
            <a:pPr algn="just"/>
            <a:r>
              <a:rPr lang="fr-FR" dirty="0">
                <a:latin typeface="Calibri" panose="020F0502020204030204" pitchFamily="34" charset="0"/>
                <a:ea typeface="Times New Roman" panose="02020603050405020304" pitchFamily="18" charset="0"/>
                <a:cs typeface="Times New Roman" panose="02020603050405020304" pitchFamily="18" charset="0"/>
              </a:rPr>
              <a:t>Comment opérer une </a:t>
            </a:r>
            <a:r>
              <a:rPr lang="fr-FR" b="1" dirty="0">
                <a:latin typeface="Calibri" panose="020F0502020204030204" pitchFamily="34" charset="0"/>
                <a:ea typeface="Times New Roman" panose="02020603050405020304" pitchFamily="18" charset="0"/>
                <a:cs typeface="Times New Roman" panose="02020603050405020304" pitchFamily="18" charset="0"/>
              </a:rPr>
              <a:t>synergie entre médecine conventionnelle et scarification thérapeutique traditionnelle</a:t>
            </a:r>
            <a:r>
              <a:rPr lang="fr-FR" dirty="0">
                <a:latin typeface="Calibri" panose="020F0502020204030204" pitchFamily="34" charset="0"/>
                <a:ea typeface="Times New Roman" panose="02020603050405020304" pitchFamily="18" charset="0"/>
                <a:cs typeface="Times New Roman" panose="02020603050405020304" pitchFamily="18" charset="0"/>
              </a:rPr>
              <a:t> ? Quel pourrait être le </a:t>
            </a:r>
            <a:r>
              <a:rPr lang="fr-FR" b="1" dirty="0">
                <a:latin typeface="Calibri" panose="020F0502020204030204" pitchFamily="34" charset="0"/>
                <a:ea typeface="Times New Roman" panose="02020603050405020304" pitchFamily="18" charset="0"/>
                <a:cs typeface="Times New Roman" panose="02020603050405020304" pitchFamily="18" charset="0"/>
              </a:rPr>
              <a:t>cadre propice à une telle synergie</a:t>
            </a:r>
            <a:r>
              <a:rPr lang="fr-FR" dirty="0">
                <a:latin typeface="Calibri" panose="020F0502020204030204" pitchFamily="34" charset="0"/>
                <a:ea typeface="Times New Roman" panose="02020603050405020304" pitchFamily="18" charset="0"/>
                <a:cs typeface="Times New Roman" panose="02020603050405020304" pitchFamily="18" charset="0"/>
              </a:rPr>
              <a:t>, si la médecine traditionnelle est encore vue par beaucoup comme un non-sens, et voit son intégration à la médecine moderne globale refusée ? </a:t>
            </a:r>
          </a:p>
          <a:p>
            <a:pPr algn="just"/>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ctr">
              <a:buNone/>
            </a:pPr>
            <a:endParaRPr lang="fr-FR" dirty="0"/>
          </a:p>
        </p:txBody>
      </p:sp>
    </p:spTree>
    <p:extLst>
      <p:ext uri="{BB962C8B-B14F-4D97-AF65-F5344CB8AC3E}">
        <p14:creationId xmlns:p14="http://schemas.microsoft.com/office/powerpoint/2010/main" val="24341365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D24F5C8-F1C9-6F44-999F-96C7347DFDF5}"/>
              </a:ext>
            </a:extLst>
          </p:cNvPr>
          <p:cNvSpPr>
            <a:spLocks noGrp="1"/>
          </p:cNvSpPr>
          <p:nvPr>
            <p:ph type="title"/>
          </p:nvPr>
        </p:nvSpPr>
        <p:spPr/>
        <p:txBody>
          <a:bodyPr/>
          <a:lstStyle/>
          <a:p>
            <a:pPr algn="ctr"/>
            <a:r>
              <a:rPr lang="fr-FR" sz="4800" dirty="0">
                <a:solidFill>
                  <a:srgbClr val="00B0F0"/>
                </a:solidFill>
              </a:rPr>
              <a:t>Problématique (suite)</a:t>
            </a:r>
            <a:endParaRPr lang="fr-FR" dirty="0">
              <a:solidFill>
                <a:srgbClr val="00B0F0"/>
              </a:solidFill>
            </a:endParaRPr>
          </a:p>
        </p:txBody>
      </p:sp>
      <p:sp>
        <p:nvSpPr>
          <p:cNvPr id="3" name="Espace réservé du contenu 2">
            <a:extLst>
              <a:ext uri="{FF2B5EF4-FFF2-40B4-BE49-F238E27FC236}">
                <a16:creationId xmlns:a16="http://schemas.microsoft.com/office/drawing/2014/main" xmlns="" id="{940CEBC6-3E03-EC47-B1FD-884D1FE9C562}"/>
              </a:ext>
            </a:extLst>
          </p:cNvPr>
          <p:cNvSpPr>
            <a:spLocks noGrp="1"/>
          </p:cNvSpPr>
          <p:nvPr>
            <p:ph idx="1"/>
          </p:nvPr>
        </p:nvSpPr>
        <p:spPr>
          <a:xfrm>
            <a:off x="677334" y="1758027"/>
            <a:ext cx="8596668" cy="3880773"/>
          </a:xfrm>
        </p:spPr>
        <p:txBody>
          <a:bodyPr anchor="ctr">
            <a:normAutofit fontScale="92500" lnSpcReduction="10000"/>
          </a:bodyPr>
          <a:lstStyle/>
          <a:p>
            <a:pPr marL="0" indent="0" algn="just">
              <a:buNone/>
            </a:pPr>
            <a:r>
              <a:rPr lang="fr-FR" sz="2800" dirty="0">
                <a:effectLst/>
                <a:latin typeface="Calibri" panose="020F0502020204030204" pitchFamily="34" charset="0"/>
                <a:ea typeface="Times New Roman" panose="02020603050405020304" pitchFamily="18" charset="0"/>
                <a:cs typeface="Times New Roman" panose="02020603050405020304" pitchFamily="18" charset="0"/>
              </a:rPr>
              <a:t>La question se pose donc de savoir s’il ne faut pas désormais reconstruire « l’inconscient collectif » : quels sont donc, en d’autres termes, </a:t>
            </a:r>
            <a:r>
              <a:rPr lang="fr-FR" sz="2800" b="1" dirty="0">
                <a:effectLst/>
                <a:latin typeface="Calibri" panose="020F0502020204030204" pitchFamily="34" charset="0"/>
                <a:ea typeface="Times New Roman" panose="02020603050405020304" pitchFamily="18" charset="0"/>
                <a:cs typeface="Times New Roman" panose="02020603050405020304" pitchFamily="18" charset="0"/>
              </a:rPr>
              <a:t>les enjeux de ce chef d’œuvre médical</a:t>
            </a:r>
            <a:r>
              <a:rPr lang="fr-FR" sz="2800" dirty="0">
                <a:effectLst/>
                <a:latin typeface="Calibri" panose="020F0502020204030204" pitchFamily="34" charset="0"/>
                <a:ea typeface="Times New Roman" panose="02020603050405020304" pitchFamily="18" charset="0"/>
                <a:cs typeface="Times New Roman" panose="02020603050405020304" pitchFamily="18" charset="0"/>
              </a:rPr>
              <a:t> qu’est la scarification thérapeutique ? Comment prouver la </a:t>
            </a:r>
            <a:r>
              <a:rPr lang="fr-FR" sz="2800" b="1" dirty="0">
                <a:effectLst/>
                <a:latin typeface="Calibri" panose="020F0502020204030204" pitchFamily="34" charset="0"/>
                <a:ea typeface="Times New Roman" panose="02020603050405020304" pitchFamily="18" charset="0"/>
                <a:cs typeface="Times New Roman" panose="02020603050405020304" pitchFamily="18" charset="0"/>
              </a:rPr>
              <a:t>nécessité d’une complémentarité entre</a:t>
            </a:r>
            <a:r>
              <a:rPr lang="fr-FR" sz="2800" dirty="0">
                <a:effectLst/>
                <a:latin typeface="Calibri" panose="020F0502020204030204" pitchFamily="34" charset="0"/>
                <a:ea typeface="Times New Roman" panose="02020603050405020304" pitchFamily="18" charset="0"/>
                <a:cs typeface="Times New Roman" panose="02020603050405020304" pitchFamily="18" charset="0"/>
              </a:rPr>
              <a:t> ce que nous sommes en droit d’appeler </a:t>
            </a:r>
            <a:r>
              <a:rPr lang="fr-FR" sz="2800" b="1" dirty="0">
                <a:effectLst/>
                <a:latin typeface="Calibri" panose="020F0502020204030204" pitchFamily="34" charset="0"/>
                <a:ea typeface="Times New Roman" panose="02020603050405020304" pitchFamily="18" charset="0"/>
                <a:cs typeface="Times New Roman" panose="02020603050405020304" pitchFamily="18" charset="0"/>
              </a:rPr>
              <a:t>des « pratiques médicales »</a:t>
            </a:r>
            <a:r>
              <a:rPr lang="fr-FR" sz="2800" dirty="0">
                <a:effectLst/>
                <a:latin typeface="Calibri" panose="020F0502020204030204" pitchFamily="34" charset="0"/>
                <a:ea typeface="Times New Roman" panose="02020603050405020304" pitchFamily="18" charset="0"/>
                <a:cs typeface="Times New Roman" panose="02020603050405020304" pitchFamily="18" charset="0"/>
              </a:rPr>
              <a:t>, abstraction faite des considérations idéologiques liées à la rationalité de certaines pratiques thérapeutiques traditionnelles dont la scarification thérapeutique, en particulier ?</a:t>
            </a:r>
          </a:p>
          <a:p>
            <a:pPr marL="0" indent="0" algn="ctr">
              <a:buNone/>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C. JUNG, </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Psychologie de l’inconscient</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Coll. Références, Livre de poches, 1996</a:t>
            </a:r>
          </a:p>
          <a:p>
            <a:pPr marL="0" indent="0" algn="ctr">
              <a:buNone/>
            </a:pPr>
            <a:endParaRPr lang="fr-FR" dirty="0"/>
          </a:p>
        </p:txBody>
      </p:sp>
    </p:spTree>
    <p:extLst>
      <p:ext uri="{BB962C8B-B14F-4D97-AF65-F5344CB8AC3E}">
        <p14:creationId xmlns:p14="http://schemas.microsoft.com/office/powerpoint/2010/main" val="15393157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28535AF-8D19-8C43-AA1A-A6965DD2D7AC}"/>
              </a:ext>
            </a:extLst>
          </p:cNvPr>
          <p:cNvSpPr>
            <a:spLocks noGrp="1"/>
          </p:cNvSpPr>
          <p:nvPr>
            <p:ph type="title"/>
          </p:nvPr>
        </p:nvSpPr>
        <p:spPr/>
        <p:txBody>
          <a:bodyPr/>
          <a:lstStyle/>
          <a:p>
            <a:pPr algn="ctr"/>
            <a:r>
              <a:rPr lang="fr-FR" sz="5400" b="1" dirty="0">
                <a:solidFill>
                  <a:srgbClr val="00B0F0"/>
                </a:solidFill>
                <a:latin typeface="Calibri" panose="020F0502020204030204" pitchFamily="34" charset="0"/>
                <a:ea typeface="Times New Roman" panose="02020603050405020304" pitchFamily="18" charset="0"/>
                <a:cs typeface="Times New Roman" panose="02020603050405020304" pitchFamily="18" charset="0"/>
              </a:rPr>
              <a:t>Trois parties</a:t>
            </a:r>
            <a:endParaRPr lang="fr-FR" b="1" dirty="0">
              <a:solidFill>
                <a:srgbClr val="00B0F0"/>
              </a:solidFill>
            </a:endParaRPr>
          </a:p>
        </p:txBody>
      </p:sp>
      <p:sp>
        <p:nvSpPr>
          <p:cNvPr id="3" name="Espace réservé du contenu 2">
            <a:extLst>
              <a:ext uri="{FF2B5EF4-FFF2-40B4-BE49-F238E27FC236}">
                <a16:creationId xmlns:a16="http://schemas.microsoft.com/office/drawing/2014/main" xmlns="" id="{D9FB9202-EEB9-B44B-9467-A959339A8116}"/>
              </a:ext>
            </a:extLst>
          </p:cNvPr>
          <p:cNvSpPr>
            <a:spLocks noGrp="1"/>
          </p:cNvSpPr>
          <p:nvPr>
            <p:ph idx="1"/>
          </p:nvPr>
        </p:nvSpPr>
        <p:spPr>
          <a:xfrm>
            <a:off x="677334" y="2748627"/>
            <a:ext cx="8596668" cy="3880773"/>
          </a:xfrm>
        </p:spPr>
        <p:txBody>
          <a:bodyPr anchor="ctr">
            <a:normAutofit fontScale="92500" lnSpcReduction="10000"/>
          </a:bodyPr>
          <a:lstStyle/>
          <a:p>
            <a:r>
              <a:rPr lang="fr-FR" sz="3000" dirty="0">
                <a:latin typeface="Calibri" panose="020F0502020204030204" pitchFamily="34" charset="0"/>
                <a:ea typeface="Times New Roman" panose="02020603050405020304" pitchFamily="18" charset="0"/>
                <a:cs typeface="Times New Roman" panose="02020603050405020304" pitchFamily="18" charset="0"/>
              </a:rPr>
              <a:t>Observer et de présenter les différentes pratiques de scarifications et leurs fins. </a:t>
            </a:r>
          </a:p>
          <a:p>
            <a:r>
              <a:rPr lang="fr-FR" sz="3000" dirty="0">
                <a:latin typeface="Calibri" panose="020F0502020204030204" pitchFamily="34" charset="0"/>
                <a:ea typeface="Times New Roman" panose="02020603050405020304" pitchFamily="18" charset="0"/>
                <a:cs typeface="Times New Roman" panose="02020603050405020304" pitchFamily="18" charset="0"/>
              </a:rPr>
              <a:t>Analyser les enjeux de cette pratique. Nous présenterons donc la valeur qu’elle revêt pour les populations béninoises sans occulter les risques éthiques et bioéthiques auxquels s’exposent les patients et la société.</a:t>
            </a:r>
          </a:p>
          <a:p>
            <a:r>
              <a:rPr lang="fr-FR" sz="3000" dirty="0">
                <a:latin typeface="Calibri" panose="020F0502020204030204" pitchFamily="34" charset="0"/>
                <a:ea typeface="Times New Roman" panose="02020603050405020304" pitchFamily="18" charset="0"/>
                <a:cs typeface="Times New Roman" panose="02020603050405020304" pitchFamily="18" charset="0"/>
              </a:rPr>
              <a:t>Evaluer la pratique de la scarification thérapeutique et ses fins. </a:t>
            </a:r>
          </a:p>
          <a:p>
            <a:endParaRPr lang="fr-FR" dirty="0">
              <a:latin typeface="Calibri" panose="020F0502020204030204" pitchFamily="34" charset="0"/>
              <a:ea typeface="Times New Roman" panose="02020603050405020304" pitchFamily="18" charset="0"/>
              <a:cs typeface="Times New Roman" panose="02020603050405020304" pitchFamily="18" charset="0"/>
            </a:endParaRPr>
          </a:p>
          <a:p>
            <a:endParaRPr lang="fr-FR" dirty="0">
              <a:latin typeface="Calibri" panose="020F0502020204030204" pitchFamily="34" charset="0"/>
              <a:ea typeface="Times New Roman" panose="02020603050405020304" pitchFamily="18" charset="0"/>
              <a:cs typeface="Times New Roman" panose="02020603050405020304" pitchFamily="18" charset="0"/>
            </a:endParaRPr>
          </a:p>
          <a:p>
            <a:endParaRPr lang="fr-FR" dirty="0">
              <a:latin typeface="Calibri" panose="020F0502020204030204" pitchFamily="34" charset="0"/>
              <a:ea typeface="Times New Roman" panose="02020603050405020304" pitchFamily="18" charset="0"/>
              <a:cs typeface="Times New Roman" panose="02020603050405020304" pitchFamily="18" charset="0"/>
            </a:endParaRPr>
          </a:p>
          <a:p>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ctr">
              <a:buNone/>
            </a:pPr>
            <a:endParaRPr lang="fr-FR" dirty="0"/>
          </a:p>
        </p:txBody>
      </p:sp>
    </p:spTree>
    <p:extLst>
      <p:ext uri="{BB962C8B-B14F-4D97-AF65-F5344CB8AC3E}">
        <p14:creationId xmlns:p14="http://schemas.microsoft.com/office/powerpoint/2010/main" val="39320032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BE0E55AC-40E1-2448-A36B-385B265DF5E6}"/>
              </a:ext>
            </a:extLst>
          </p:cNvPr>
          <p:cNvSpPr>
            <a:spLocks noGrp="1"/>
          </p:cNvSpPr>
          <p:nvPr>
            <p:ph type="title"/>
          </p:nvPr>
        </p:nvSpPr>
        <p:spPr/>
        <p:txBody>
          <a:bodyPr>
            <a:normAutofit fontScale="90000"/>
          </a:bodyPr>
          <a:lstStyle/>
          <a:p>
            <a:pPr marL="0" indent="0" algn="ctr"/>
            <a:r>
              <a:rPr lang="fr-FR" sz="3100" b="1" u="sng" kern="0" dirty="0">
                <a:solidFill>
                  <a:srgbClr val="00B0F0"/>
                </a:solidFill>
                <a:latin typeface="Calibri" pitchFamily="34" charset="0"/>
                <a:ea typeface="Times New Roman" panose="02020603050405020304" pitchFamily="18" charset="0"/>
                <a:cs typeface="Calibri" pitchFamily="34" charset="0"/>
              </a:rPr>
              <a:t>Première partie</a:t>
            </a:r>
            <a:r>
              <a:rPr lang="fr-FR" sz="3100" b="1" kern="0" dirty="0">
                <a:solidFill>
                  <a:srgbClr val="00B0F0"/>
                </a:solidFill>
                <a:latin typeface="Calibri" pitchFamily="34" charset="0"/>
                <a:ea typeface="Times New Roman" panose="02020603050405020304" pitchFamily="18" charset="0"/>
                <a:cs typeface="Calibri" pitchFamily="34" charset="0"/>
              </a:rPr>
              <a:t/>
            </a:r>
            <a:br>
              <a:rPr lang="fr-FR" sz="3100" b="1" kern="0" dirty="0">
                <a:solidFill>
                  <a:srgbClr val="00B0F0"/>
                </a:solidFill>
                <a:latin typeface="Calibri" pitchFamily="34" charset="0"/>
                <a:ea typeface="Times New Roman" panose="02020603050405020304" pitchFamily="18" charset="0"/>
                <a:cs typeface="Calibri" pitchFamily="34" charset="0"/>
              </a:rPr>
            </a:br>
            <a:r>
              <a:rPr lang="fr-FR" sz="3100" b="1" kern="0" dirty="0">
                <a:solidFill>
                  <a:srgbClr val="00B0F0"/>
                </a:solidFill>
                <a:latin typeface="Calibri" pitchFamily="34" charset="0"/>
                <a:ea typeface="Times New Roman" panose="02020603050405020304" pitchFamily="18" charset="0"/>
                <a:cs typeface="Calibri" pitchFamily="34" charset="0"/>
              </a:rPr>
              <a:t>PRATIQUE DE LA SCARIFICATION THERAPEUTIQUE EN MEDECINE TRADITIONNELLE AU SUD DU BENIN</a:t>
            </a:r>
            <a:r>
              <a:rPr lang="fr-FR" b="1" kern="0" dirty="0">
                <a:solidFill>
                  <a:srgbClr val="00B0F0"/>
                </a:solidFill>
                <a:latin typeface="Calibri" pitchFamily="34" charset="0"/>
                <a:ea typeface="Times New Roman" panose="02020603050405020304" pitchFamily="18" charset="0"/>
                <a:cs typeface="Calibri" pitchFamily="34" charset="0"/>
              </a:rPr>
              <a:t/>
            </a:r>
            <a:br>
              <a:rPr lang="fr-FR" b="1" kern="0" dirty="0">
                <a:solidFill>
                  <a:srgbClr val="00B0F0"/>
                </a:solidFill>
                <a:latin typeface="Calibri" pitchFamily="34" charset="0"/>
                <a:ea typeface="Times New Roman" panose="02020603050405020304" pitchFamily="18" charset="0"/>
                <a:cs typeface="Calibri" pitchFamily="34" charset="0"/>
              </a:rPr>
            </a:br>
            <a:endParaRPr lang="fr-FR" dirty="0">
              <a:solidFill>
                <a:srgbClr val="00B0F0"/>
              </a:solidFill>
              <a:latin typeface="Calibri" pitchFamily="34" charset="0"/>
              <a:cs typeface="Calibri" pitchFamily="34" charset="0"/>
            </a:endParaRPr>
          </a:p>
        </p:txBody>
      </p:sp>
      <p:sp>
        <p:nvSpPr>
          <p:cNvPr id="3" name="Espace réservé du contenu 2">
            <a:extLst>
              <a:ext uri="{FF2B5EF4-FFF2-40B4-BE49-F238E27FC236}">
                <a16:creationId xmlns:a16="http://schemas.microsoft.com/office/drawing/2014/main" xmlns="" id="{5ABD6AA7-9AA7-5A45-A7B6-371C44647D6D}"/>
              </a:ext>
            </a:extLst>
          </p:cNvPr>
          <p:cNvSpPr>
            <a:spLocks noGrp="1"/>
          </p:cNvSpPr>
          <p:nvPr>
            <p:ph idx="1"/>
          </p:nvPr>
        </p:nvSpPr>
        <p:spPr/>
        <p:txBody>
          <a:bodyPr anchor="ctr"/>
          <a:lstStyle/>
          <a:p>
            <a:pPr marL="0" indent="0">
              <a:buNone/>
            </a:pPr>
            <a:r>
              <a:rPr lang="fr-FR" sz="3600" u="sng" dirty="0">
                <a:solidFill>
                  <a:schemeClr val="tx1"/>
                </a:solidFill>
                <a:latin typeface="Calibri" pitchFamily="34" charset="0"/>
                <a:ea typeface="Times New Roman" panose="02020603050405020304" pitchFamily="18" charset="0"/>
                <a:cs typeface="Calibri" pitchFamily="34" charset="0"/>
              </a:rPr>
              <a:t>Chapitre 1</a:t>
            </a:r>
            <a:r>
              <a:rPr lang="fr-FR" sz="3600" dirty="0">
                <a:solidFill>
                  <a:schemeClr val="tx1"/>
                </a:solidFill>
                <a:latin typeface="Calibri" pitchFamily="34" charset="0"/>
                <a:ea typeface="Times New Roman" panose="02020603050405020304" pitchFamily="18" charset="0"/>
                <a:cs typeface="Calibri" pitchFamily="34" charset="0"/>
              </a:rPr>
              <a:t> : Phénoménologie de la scarification</a:t>
            </a:r>
          </a:p>
          <a:p>
            <a:pPr marL="0" indent="0">
              <a:buNone/>
            </a:pPr>
            <a:r>
              <a:rPr lang="fr-FR" sz="3600" u="sng" dirty="0">
                <a:solidFill>
                  <a:schemeClr val="tx1"/>
                </a:solidFill>
                <a:latin typeface="Calibri" pitchFamily="34" charset="0"/>
                <a:ea typeface="Times New Roman" panose="02020603050405020304" pitchFamily="18" charset="0"/>
                <a:cs typeface="Calibri" pitchFamily="34" charset="0"/>
              </a:rPr>
              <a:t>Chapitre 2</a:t>
            </a:r>
            <a:r>
              <a:rPr lang="fr-FR" sz="3600" dirty="0">
                <a:solidFill>
                  <a:schemeClr val="tx1"/>
                </a:solidFill>
                <a:latin typeface="Calibri" pitchFamily="34" charset="0"/>
                <a:ea typeface="Times New Roman" panose="02020603050405020304" pitchFamily="18" charset="0"/>
                <a:cs typeface="Calibri" pitchFamily="34" charset="0"/>
              </a:rPr>
              <a:t> :  Scarification et prévention</a:t>
            </a:r>
          </a:p>
          <a:p>
            <a:pPr marL="0" indent="0">
              <a:buNone/>
            </a:pPr>
            <a:r>
              <a:rPr lang="fr-FR" sz="3600" u="sng" dirty="0">
                <a:solidFill>
                  <a:schemeClr val="tx1"/>
                </a:solidFill>
                <a:latin typeface="Calibri" pitchFamily="34" charset="0"/>
                <a:ea typeface="Times New Roman" panose="02020603050405020304" pitchFamily="18" charset="0"/>
                <a:cs typeface="Calibri" pitchFamily="34" charset="0"/>
              </a:rPr>
              <a:t>Chapitre 3 </a:t>
            </a:r>
            <a:r>
              <a:rPr lang="fr-FR" sz="3600" dirty="0">
                <a:solidFill>
                  <a:schemeClr val="tx1"/>
                </a:solidFill>
                <a:latin typeface="Calibri" pitchFamily="34" charset="0"/>
                <a:ea typeface="Times New Roman" panose="02020603050405020304" pitchFamily="18" charset="0"/>
                <a:cs typeface="Calibri" pitchFamily="34" charset="0"/>
              </a:rPr>
              <a:t>: Scarification et guérison</a:t>
            </a:r>
          </a:p>
          <a:p>
            <a:pPr marL="0" indent="0" algn="ctr">
              <a:buNone/>
            </a:pPr>
            <a:endParaRPr lang="fr-FR" b="1"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endParaRPr>
          </a:p>
          <a:p>
            <a:pPr marL="0" indent="0" algn="ctr">
              <a:buNone/>
            </a:pPr>
            <a:endParaRPr lang="fr-FR" sz="18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indent="0" algn="ctr">
              <a:buNone/>
            </a:pPr>
            <a:endParaRPr lang="fr-FR" dirty="0"/>
          </a:p>
        </p:txBody>
      </p:sp>
    </p:spTree>
    <p:extLst>
      <p:ext uri="{BB962C8B-B14F-4D97-AF65-F5344CB8AC3E}">
        <p14:creationId xmlns:p14="http://schemas.microsoft.com/office/powerpoint/2010/main" val="34034279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F684CF88-1EDB-584E-9F79-C25E58EDEAD9}"/>
              </a:ext>
            </a:extLst>
          </p:cNvPr>
          <p:cNvSpPr>
            <a:spLocks noGrp="1"/>
          </p:cNvSpPr>
          <p:nvPr>
            <p:ph type="title"/>
          </p:nvPr>
        </p:nvSpPr>
        <p:spPr/>
        <p:txBody>
          <a:bodyPr>
            <a:normAutofit fontScale="90000"/>
          </a:bodyPr>
          <a:lstStyle/>
          <a:p>
            <a:pPr marL="0" indent="0" algn="ctr"/>
            <a:r>
              <a:rPr lang="fr-FR" b="1" u="sng" dirty="0">
                <a:solidFill>
                  <a:srgbClr val="00B0F0"/>
                </a:solidFill>
                <a:latin typeface="Calibri Light" panose="020F0302020204030204" pitchFamily="34" charset="0"/>
                <a:ea typeface="Times New Roman" panose="02020603050405020304" pitchFamily="18" charset="0"/>
                <a:cs typeface="Times New Roman" panose="02020603050405020304" pitchFamily="18" charset="0"/>
              </a:rPr>
              <a:t>Chapitre 1</a:t>
            </a:r>
            <a:r>
              <a:rPr lang="fr-FR" b="1" dirty="0">
                <a:solidFill>
                  <a:srgbClr val="00B0F0"/>
                </a:solidFill>
                <a:latin typeface="Calibri Light" panose="020F0302020204030204" pitchFamily="34" charset="0"/>
                <a:ea typeface="Times New Roman" panose="02020603050405020304" pitchFamily="18" charset="0"/>
                <a:cs typeface="Times New Roman" panose="02020603050405020304" pitchFamily="18" charset="0"/>
              </a:rPr>
              <a:t> : Phénoménologie de la scarification</a:t>
            </a:r>
            <a:r>
              <a:rPr lang="fr-FR" b="1"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rPr>
              <a:t/>
            </a:r>
            <a:br>
              <a:rPr lang="fr-FR" b="1"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rPr>
            </a:br>
            <a:endParaRPr lang="fr-FR" dirty="0"/>
          </a:p>
        </p:txBody>
      </p:sp>
      <p:sp>
        <p:nvSpPr>
          <p:cNvPr id="3" name="Espace réservé du contenu 2">
            <a:extLst>
              <a:ext uri="{FF2B5EF4-FFF2-40B4-BE49-F238E27FC236}">
                <a16:creationId xmlns:a16="http://schemas.microsoft.com/office/drawing/2014/main" xmlns="" id="{10D7C5A2-7DCE-B54C-A977-FFFEC1006610}"/>
              </a:ext>
            </a:extLst>
          </p:cNvPr>
          <p:cNvSpPr>
            <a:spLocks noGrp="1"/>
          </p:cNvSpPr>
          <p:nvPr>
            <p:ph idx="1"/>
          </p:nvPr>
        </p:nvSpPr>
        <p:spPr/>
        <p:txBody>
          <a:bodyPr anchor="ctr">
            <a:normAutofit fontScale="92500" lnSpcReduction="20000"/>
          </a:bodyPr>
          <a:lstStyle/>
          <a:p>
            <a:pPr marL="457200" lvl="1" indent="0" algn="just">
              <a:buNone/>
            </a:pPr>
            <a:r>
              <a:rPr lang="fr-FR" sz="2800" b="1" dirty="0">
                <a:solidFill>
                  <a:schemeClr val="tx1"/>
                </a:solidFill>
                <a:effectLst/>
                <a:latin typeface="Calibri" pitchFamily="34" charset="0"/>
                <a:ea typeface="Times New Roman" panose="02020603050405020304" pitchFamily="18" charset="0"/>
                <a:cs typeface="Calibri" pitchFamily="34" charset="0"/>
              </a:rPr>
              <a:t>1.1.   </a:t>
            </a:r>
            <a:r>
              <a:rPr lang="fr-FR" sz="2800" b="1" u="sng" dirty="0">
                <a:solidFill>
                  <a:schemeClr val="tx1"/>
                </a:solidFill>
                <a:effectLst/>
                <a:latin typeface="Calibri" pitchFamily="34" charset="0"/>
                <a:ea typeface="Times New Roman" panose="02020603050405020304" pitchFamily="18" charset="0"/>
                <a:cs typeface="Calibri" pitchFamily="34" charset="0"/>
              </a:rPr>
              <a:t>Le phénomène de la scarification dans un processus de guérison</a:t>
            </a:r>
            <a:endParaRPr lang="fr-FR" sz="2800" b="1" dirty="0">
              <a:solidFill>
                <a:schemeClr val="tx1"/>
              </a:solidFill>
              <a:effectLst/>
              <a:latin typeface="Calibri" pitchFamily="34" charset="0"/>
              <a:ea typeface="Times New Roman" panose="02020603050405020304" pitchFamily="18" charset="0"/>
              <a:cs typeface="Calibri" pitchFamily="34" charset="0"/>
            </a:endParaRPr>
          </a:p>
          <a:p>
            <a:pPr marL="0" indent="0" algn="just">
              <a:buNone/>
            </a:pPr>
            <a:r>
              <a:rPr lang="fr-FR" sz="2400" dirty="0">
                <a:solidFill>
                  <a:schemeClr val="tx1"/>
                </a:solidFill>
                <a:effectLst/>
                <a:latin typeface="Calibri" panose="020F0502020204030204" pitchFamily="34" charset="0"/>
                <a:ea typeface="Times New Roman" panose="02020603050405020304" pitchFamily="18" charset="0"/>
                <a:cs typeface="Calibri" pitchFamily="34" charset="0"/>
              </a:rPr>
              <a:t>Nous présenterons ici quelques cas de scarification thérapeutique et tout le processus qui prévaut à la scarification pour prévenir des cas de maladie. Nous préciserons par ailleurs qu’il n’y a pas de cas de maladie qui ne puisse être prise en compte par le scarificateur.</a:t>
            </a:r>
          </a:p>
          <a:p>
            <a:pPr marL="0" indent="0" algn="just">
              <a:buNone/>
            </a:pPr>
            <a:r>
              <a:rPr lang="fr-FR" sz="2800" b="1" dirty="0">
                <a:solidFill>
                  <a:schemeClr val="tx1"/>
                </a:solidFill>
                <a:effectLst/>
                <a:latin typeface="Calibri" pitchFamily="34" charset="0"/>
                <a:ea typeface="Times New Roman" panose="02020603050405020304" pitchFamily="18" charset="0"/>
                <a:cs typeface="Calibri" pitchFamily="34" charset="0"/>
              </a:rPr>
              <a:t>     1.2.	</a:t>
            </a:r>
            <a:r>
              <a:rPr lang="fr-FR" sz="2800" b="1" u="sng" dirty="0">
                <a:solidFill>
                  <a:schemeClr val="tx1"/>
                </a:solidFill>
                <a:effectLst/>
                <a:latin typeface="Calibri" pitchFamily="34" charset="0"/>
                <a:ea typeface="Times New Roman" panose="02020603050405020304" pitchFamily="18" charset="0"/>
                <a:cs typeface="Calibri" pitchFamily="34" charset="0"/>
              </a:rPr>
              <a:t>Processus de scarification pour amorcer un processus de guérison</a:t>
            </a:r>
            <a:endParaRPr lang="fr-FR" sz="2800" b="1" dirty="0">
              <a:solidFill>
                <a:schemeClr val="tx1"/>
              </a:solidFill>
              <a:effectLst/>
              <a:latin typeface="Calibri" pitchFamily="34" charset="0"/>
              <a:ea typeface="Times New Roman" panose="02020603050405020304" pitchFamily="18" charset="0"/>
              <a:cs typeface="Calibri" pitchFamily="34" charset="0"/>
            </a:endParaRPr>
          </a:p>
          <a:p>
            <a:pPr marL="0" indent="0" algn="just">
              <a:buNone/>
            </a:pPr>
            <a:r>
              <a:rPr lang="fr-FR" sz="2400" dirty="0">
                <a:solidFill>
                  <a:schemeClr val="tx1"/>
                </a:solidFill>
                <a:effectLst/>
                <a:latin typeface="Calibri" panose="020F0502020204030204" pitchFamily="34" charset="0"/>
                <a:ea typeface="Times New Roman" panose="02020603050405020304" pitchFamily="18" charset="0"/>
                <a:cs typeface="Calibri" pitchFamily="34" charset="0"/>
              </a:rPr>
              <a:t>Nous présenterons ici quelques cas de scarification thérapeutique et tout le processus qui prévaut à la scarification pour prévenir des cas de maladie.</a:t>
            </a:r>
          </a:p>
          <a:p>
            <a:pPr marL="0" indent="0" algn="just">
              <a:buNone/>
            </a:pPr>
            <a:endParaRPr lang="fr-FR" dirty="0">
              <a:solidFill>
                <a:schemeClr val="tx1"/>
              </a:solidFill>
              <a:latin typeface="Calibri" pitchFamily="34" charset="0"/>
              <a:cs typeface="Calibri" pitchFamily="34" charset="0"/>
            </a:endParaRPr>
          </a:p>
        </p:txBody>
      </p:sp>
    </p:spTree>
    <p:extLst>
      <p:ext uri="{BB962C8B-B14F-4D97-AF65-F5344CB8AC3E}">
        <p14:creationId xmlns:p14="http://schemas.microsoft.com/office/powerpoint/2010/main" val="287221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70C74F3-3822-AB48-9B72-B0C40D9FB4AC}"/>
              </a:ext>
            </a:extLst>
          </p:cNvPr>
          <p:cNvSpPr>
            <a:spLocks noGrp="1"/>
          </p:cNvSpPr>
          <p:nvPr>
            <p:ph type="title"/>
          </p:nvPr>
        </p:nvSpPr>
        <p:spPr/>
        <p:txBody>
          <a:bodyPr/>
          <a:lstStyle/>
          <a:p>
            <a:endParaRPr lang="fr-FR" dirty="0"/>
          </a:p>
        </p:txBody>
      </p:sp>
      <p:sp>
        <p:nvSpPr>
          <p:cNvPr id="3" name="Espace réservé du contenu 2">
            <a:extLst>
              <a:ext uri="{FF2B5EF4-FFF2-40B4-BE49-F238E27FC236}">
                <a16:creationId xmlns:a16="http://schemas.microsoft.com/office/drawing/2014/main" xmlns="" id="{72A58BF8-449D-E14A-A464-FD8CF3A596A3}"/>
              </a:ext>
            </a:extLst>
          </p:cNvPr>
          <p:cNvSpPr>
            <a:spLocks noGrp="1"/>
          </p:cNvSpPr>
          <p:nvPr>
            <p:ph idx="1"/>
          </p:nvPr>
        </p:nvSpPr>
        <p:spPr/>
        <p:txBody>
          <a:bodyPr anchor="ctr"/>
          <a:lstStyle/>
          <a:p>
            <a:pPr marL="0" indent="0" algn="ctr">
              <a:buNone/>
            </a:pPr>
            <a:r>
              <a:rPr lang="fr-FR" sz="4400" b="1" dirty="0">
                <a:latin typeface="Calibri" panose="020F0502020204030204" pitchFamily="34" charset="0"/>
                <a:ea typeface="Times New Roman" panose="02020603050405020304" pitchFamily="18" charset="0"/>
                <a:cs typeface="Times New Roman" panose="02020603050405020304" pitchFamily="18" charset="0"/>
              </a:rPr>
              <a:t>P</a:t>
            </a:r>
            <a:r>
              <a:rPr lang="fr-FR" sz="4400" b="1" dirty="0">
                <a:effectLst/>
                <a:latin typeface="Calibri" panose="020F0502020204030204" pitchFamily="34" charset="0"/>
                <a:ea typeface="Times New Roman" panose="02020603050405020304" pitchFamily="18" charset="0"/>
                <a:cs typeface="Times New Roman" panose="02020603050405020304" pitchFamily="18" charset="0"/>
              </a:rPr>
              <a:t>roblèmes universels de santé publique</a:t>
            </a:r>
            <a:endParaRPr lang="fr-FR"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ctr">
              <a:buNone/>
            </a:pPr>
            <a:endParaRPr lang="fr-FR" dirty="0"/>
          </a:p>
        </p:txBody>
      </p:sp>
    </p:spTree>
    <p:extLst>
      <p:ext uri="{BB962C8B-B14F-4D97-AF65-F5344CB8AC3E}">
        <p14:creationId xmlns:p14="http://schemas.microsoft.com/office/powerpoint/2010/main" val="27687550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A601DE3-0937-0241-96BF-9C1316D97283}"/>
              </a:ext>
            </a:extLst>
          </p:cNvPr>
          <p:cNvSpPr>
            <a:spLocks noGrp="1"/>
          </p:cNvSpPr>
          <p:nvPr>
            <p:ph type="title"/>
          </p:nvPr>
        </p:nvSpPr>
        <p:spPr/>
        <p:txBody>
          <a:bodyPr/>
          <a:lstStyle/>
          <a:p>
            <a:pPr algn="ctr"/>
            <a:r>
              <a:rPr lang="fr-FR" b="1" u="sng" dirty="0">
                <a:solidFill>
                  <a:srgbClr val="00B0F0"/>
                </a:solidFill>
                <a:latin typeface="Calibri" pitchFamily="34" charset="0"/>
                <a:ea typeface="Times New Roman" panose="02020603050405020304" pitchFamily="18" charset="0"/>
                <a:cs typeface="Calibri" pitchFamily="34" charset="0"/>
              </a:rPr>
              <a:t>Chapitre 2</a:t>
            </a:r>
            <a:r>
              <a:rPr lang="fr-FR" b="1" dirty="0">
                <a:solidFill>
                  <a:srgbClr val="00B0F0"/>
                </a:solidFill>
                <a:latin typeface="Calibri" pitchFamily="34" charset="0"/>
                <a:ea typeface="Times New Roman" panose="02020603050405020304" pitchFamily="18" charset="0"/>
                <a:cs typeface="Calibri" pitchFamily="34" charset="0"/>
              </a:rPr>
              <a:t> :  Scarification et prévention</a:t>
            </a:r>
            <a:r>
              <a:rPr lang="fr-FR" b="1"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rPr>
              <a:t/>
            </a:r>
            <a:br>
              <a:rPr lang="fr-FR" b="1"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rPr>
            </a:br>
            <a:endParaRPr lang="fr-FR" dirty="0"/>
          </a:p>
        </p:txBody>
      </p:sp>
      <p:sp>
        <p:nvSpPr>
          <p:cNvPr id="3" name="Espace réservé du contenu 2">
            <a:extLst>
              <a:ext uri="{FF2B5EF4-FFF2-40B4-BE49-F238E27FC236}">
                <a16:creationId xmlns:a16="http://schemas.microsoft.com/office/drawing/2014/main" xmlns="" id="{F5EB5ACF-53AF-4E47-9555-350EEA6F0116}"/>
              </a:ext>
            </a:extLst>
          </p:cNvPr>
          <p:cNvSpPr>
            <a:spLocks noGrp="1"/>
          </p:cNvSpPr>
          <p:nvPr>
            <p:ph idx="1"/>
          </p:nvPr>
        </p:nvSpPr>
        <p:spPr>
          <a:xfrm>
            <a:off x="677334" y="1828800"/>
            <a:ext cx="8596668" cy="3880773"/>
          </a:xfrm>
        </p:spPr>
        <p:txBody>
          <a:bodyPr anchor="ctr">
            <a:normAutofit fontScale="92500" lnSpcReduction="10000"/>
          </a:bodyPr>
          <a:lstStyle/>
          <a:p>
            <a:pPr marL="457200" lvl="1" indent="0" algn="just">
              <a:buNone/>
            </a:pPr>
            <a:r>
              <a:rPr lang="fr-FR" sz="3200" b="1" u="sng" dirty="0">
                <a:solidFill>
                  <a:schemeClr val="tx1"/>
                </a:solidFill>
                <a:latin typeface="Calibri" pitchFamily="34" charset="0"/>
                <a:ea typeface="Times New Roman" panose="02020603050405020304" pitchFamily="18" charset="0"/>
                <a:cs typeface="Calibri" pitchFamily="34" charset="0"/>
              </a:rPr>
              <a:t>2.1. </a:t>
            </a:r>
            <a:r>
              <a:rPr lang="fr-FR" sz="3200" b="1" u="sng" dirty="0">
                <a:solidFill>
                  <a:schemeClr val="tx1"/>
                </a:solidFill>
                <a:effectLst/>
                <a:latin typeface="Calibri" pitchFamily="34" charset="0"/>
                <a:ea typeface="Times New Roman" panose="02020603050405020304" pitchFamily="18" charset="0"/>
                <a:cs typeface="Calibri" pitchFamily="34" charset="0"/>
              </a:rPr>
              <a:t>Des pathologies classiques</a:t>
            </a:r>
            <a:endParaRPr lang="fr-FR" sz="3200" b="1" dirty="0">
              <a:solidFill>
                <a:schemeClr val="tx1"/>
              </a:solidFill>
              <a:effectLst/>
              <a:latin typeface="Calibri" pitchFamily="34" charset="0"/>
              <a:ea typeface="Times New Roman" panose="02020603050405020304" pitchFamily="18" charset="0"/>
              <a:cs typeface="Calibri" pitchFamily="34" charset="0"/>
            </a:endParaRPr>
          </a:p>
          <a:p>
            <a:pPr marL="0" indent="0" algn="just">
              <a:buNone/>
            </a:pPr>
            <a:r>
              <a:rPr lang="fr-FR" sz="2800" dirty="0">
                <a:solidFill>
                  <a:schemeClr val="tx1"/>
                </a:solidFill>
                <a:effectLst/>
                <a:latin typeface="Calibri" panose="020F0502020204030204" pitchFamily="34" charset="0"/>
                <a:ea typeface="Times New Roman" panose="02020603050405020304" pitchFamily="18" charset="0"/>
                <a:cs typeface="Calibri" pitchFamily="34" charset="0"/>
              </a:rPr>
              <a:t>A ce niveau, il s’agira de montrer que les maux traités par la médecine conventionnelle sont aussi pris en compte par la médecine traditionnelle, voire mieux traités. Les témoignages recueillis seront donc présentés. </a:t>
            </a:r>
          </a:p>
          <a:p>
            <a:pPr marL="457200" lvl="1" indent="0" algn="just">
              <a:buNone/>
            </a:pPr>
            <a:r>
              <a:rPr lang="fr-FR" sz="3200" b="1" u="sng" dirty="0">
                <a:solidFill>
                  <a:schemeClr val="tx1"/>
                </a:solidFill>
                <a:effectLst/>
                <a:latin typeface="Calibri" pitchFamily="34" charset="0"/>
                <a:ea typeface="Times New Roman" panose="02020603050405020304" pitchFamily="18" charset="0"/>
                <a:cs typeface="Calibri" pitchFamily="34" charset="0"/>
              </a:rPr>
              <a:t>2.2. Des maladies paranormales</a:t>
            </a:r>
            <a:endParaRPr lang="fr-FR" sz="3200" b="1" dirty="0">
              <a:solidFill>
                <a:schemeClr val="tx1"/>
              </a:solidFill>
              <a:effectLst/>
              <a:latin typeface="Calibri" pitchFamily="34" charset="0"/>
              <a:ea typeface="Times New Roman" panose="02020603050405020304" pitchFamily="18" charset="0"/>
              <a:cs typeface="Calibri" pitchFamily="34" charset="0"/>
            </a:endParaRPr>
          </a:p>
          <a:p>
            <a:pPr marL="0" indent="0" algn="just">
              <a:buNone/>
            </a:pPr>
            <a:r>
              <a:rPr lang="fr-FR" sz="2800" dirty="0">
                <a:solidFill>
                  <a:schemeClr val="tx1"/>
                </a:solidFill>
                <a:effectLst/>
                <a:latin typeface="Calibri" panose="020F0502020204030204" pitchFamily="34" charset="0"/>
                <a:ea typeface="Times New Roman" panose="02020603050405020304" pitchFamily="18" charset="0"/>
                <a:cs typeface="Calibri" pitchFamily="34" charset="0"/>
              </a:rPr>
              <a:t>Ici, nous montrerons que des maladies non répertoriées par la nosologie occidentale sont prévenues par la scarification.</a:t>
            </a:r>
          </a:p>
          <a:p>
            <a:pPr marL="0" indent="0">
              <a:buNone/>
            </a:pPr>
            <a:r>
              <a:rPr lang="fr-FR" sz="1100" dirty="0">
                <a:solidFill>
                  <a:schemeClr val="tx1"/>
                </a:solidFill>
                <a:effectLst/>
                <a:latin typeface="Calibri" panose="020F0502020204030204" pitchFamily="34" charset="0"/>
                <a:ea typeface="Times New Roman" panose="02020603050405020304" pitchFamily="18" charset="0"/>
                <a:cs typeface="Calibri" pitchFamily="34" charset="0"/>
              </a:rPr>
              <a:t> </a:t>
            </a:r>
          </a:p>
          <a:p>
            <a:pPr marL="0" indent="0" algn="ctr">
              <a:buNone/>
            </a:pPr>
            <a:endParaRPr lang="fr-FR" dirty="0">
              <a:solidFill>
                <a:schemeClr val="tx1"/>
              </a:solidFill>
              <a:latin typeface="Calibri" pitchFamily="34" charset="0"/>
              <a:cs typeface="Calibri" pitchFamily="34" charset="0"/>
            </a:endParaRPr>
          </a:p>
        </p:txBody>
      </p:sp>
    </p:spTree>
    <p:extLst>
      <p:ext uri="{BB962C8B-B14F-4D97-AF65-F5344CB8AC3E}">
        <p14:creationId xmlns:p14="http://schemas.microsoft.com/office/powerpoint/2010/main" val="24407116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EE5D17A-677E-D743-A0F6-F6A3F7D2055C}"/>
              </a:ext>
            </a:extLst>
          </p:cNvPr>
          <p:cNvSpPr>
            <a:spLocks noGrp="1"/>
          </p:cNvSpPr>
          <p:nvPr>
            <p:ph type="title"/>
          </p:nvPr>
        </p:nvSpPr>
        <p:spPr/>
        <p:txBody>
          <a:bodyPr/>
          <a:lstStyle/>
          <a:p>
            <a:pPr algn="ctr"/>
            <a:r>
              <a:rPr lang="fr-FR" b="1" u="sng" dirty="0">
                <a:solidFill>
                  <a:srgbClr val="00B0F0"/>
                </a:solidFill>
                <a:latin typeface="Calibri Light" panose="020F0302020204030204" pitchFamily="34" charset="0"/>
                <a:ea typeface="Times New Roman" panose="02020603050405020304" pitchFamily="18" charset="0"/>
                <a:cs typeface="Times New Roman" panose="02020603050405020304" pitchFamily="18" charset="0"/>
              </a:rPr>
              <a:t>Chapitre 3</a:t>
            </a:r>
            <a:r>
              <a:rPr lang="fr-FR" b="1" dirty="0">
                <a:solidFill>
                  <a:srgbClr val="00B0F0"/>
                </a:solidFill>
                <a:latin typeface="Calibri Light" panose="020F0302020204030204" pitchFamily="34" charset="0"/>
                <a:ea typeface="Times New Roman" panose="02020603050405020304" pitchFamily="18" charset="0"/>
                <a:cs typeface="Times New Roman" panose="02020603050405020304" pitchFamily="18" charset="0"/>
              </a:rPr>
              <a:t> : Scarification et guérison</a:t>
            </a:r>
            <a:br>
              <a:rPr lang="fr-FR" b="1" dirty="0">
                <a:solidFill>
                  <a:srgbClr val="00B0F0"/>
                </a:solidFill>
                <a:latin typeface="Calibri Light" panose="020F0302020204030204" pitchFamily="34" charset="0"/>
                <a:ea typeface="Times New Roman" panose="02020603050405020304" pitchFamily="18" charset="0"/>
                <a:cs typeface="Times New Roman" panose="02020603050405020304" pitchFamily="18" charset="0"/>
              </a:rPr>
            </a:br>
            <a:endParaRPr lang="fr-FR" dirty="0">
              <a:solidFill>
                <a:srgbClr val="00B0F0"/>
              </a:solidFill>
            </a:endParaRPr>
          </a:p>
        </p:txBody>
      </p:sp>
      <p:sp>
        <p:nvSpPr>
          <p:cNvPr id="3" name="Espace réservé du contenu 2">
            <a:extLst>
              <a:ext uri="{FF2B5EF4-FFF2-40B4-BE49-F238E27FC236}">
                <a16:creationId xmlns:a16="http://schemas.microsoft.com/office/drawing/2014/main" xmlns="" id="{4F8083C8-1483-1642-AA31-CDB2DE7D49EA}"/>
              </a:ext>
            </a:extLst>
          </p:cNvPr>
          <p:cNvSpPr>
            <a:spLocks noGrp="1"/>
          </p:cNvSpPr>
          <p:nvPr>
            <p:ph idx="1"/>
          </p:nvPr>
        </p:nvSpPr>
        <p:spPr>
          <a:xfrm>
            <a:off x="677334" y="1676400"/>
            <a:ext cx="8596668" cy="3880773"/>
          </a:xfrm>
        </p:spPr>
        <p:txBody>
          <a:bodyPr anchor="ctr">
            <a:normAutofit fontScale="92500" lnSpcReduction="20000"/>
          </a:bodyPr>
          <a:lstStyle/>
          <a:p>
            <a:pPr marL="0" indent="0" algn="just">
              <a:buNone/>
            </a:pPr>
            <a:r>
              <a:rPr lang="fr-FR" sz="3000" b="1" dirty="0">
                <a:solidFill>
                  <a:schemeClr val="tx1"/>
                </a:solidFill>
                <a:effectLst/>
                <a:latin typeface="Calibri" pitchFamily="34" charset="0"/>
                <a:ea typeface="Times New Roman" panose="02020603050405020304" pitchFamily="18" charset="0"/>
                <a:cs typeface="Calibri" pitchFamily="34" charset="0"/>
              </a:rPr>
              <a:t>     3.1. </a:t>
            </a:r>
            <a:r>
              <a:rPr lang="fr-FR" sz="3000" b="1" u="sng" dirty="0">
                <a:solidFill>
                  <a:schemeClr val="tx1"/>
                </a:solidFill>
                <a:effectLst/>
                <a:latin typeface="Calibri" pitchFamily="34" charset="0"/>
                <a:ea typeface="Times New Roman" panose="02020603050405020304" pitchFamily="18" charset="0"/>
                <a:cs typeface="Calibri" pitchFamily="34" charset="0"/>
              </a:rPr>
              <a:t>Des maux ordinaires</a:t>
            </a:r>
            <a:endParaRPr lang="fr-FR" sz="3000" b="1" dirty="0">
              <a:solidFill>
                <a:schemeClr val="tx1"/>
              </a:solidFill>
              <a:effectLst/>
              <a:latin typeface="Calibri" pitchFamily="34" charset="0"/>
              <a:ea typeface="Times New Roman" panose="02020603050405020304" pitchFamily="18" charset="0"/>
              <a:cs typeface="Calibri" pitchFamily="34" charset="0"/>
            </a:endParaRPr>
          </a:p>
          <a:p>
            <a:pPr marL="0" indent="0" algn="just">
              <a:buNone/>
            </a:pPr>
            <a:r>
              <a:rPr lang="fr-FR" sz="3000" dirty="0">
                <a:solidFill>
                  <a:schemeClr val="tx1"/>
                </a:solidFill>
                <a:effectLst/>
                <a:latin typeface="Calibri" panose="020F0502020204030204" pitchFamily="34" charset="0"/>
                <a:ea typeface="Times New Roman" panose="02020603050405020304" pitchFamily="18" charset="0"/>
                <a:cs typeface="Calibri" pitchFamily="34" charset="0"/>
              </a:rPr>
              <a:t>Il est de ces maux que nous osons qualifier de courants qui sont guéris entièrement tant par la médecine moderne que -voire mieux- par la scarification thérapeutique.</a:t>
            </a:r>
          </a:p>
          <a:p>
            <a:pPr marL="0" indent="0" algn="just">
              <a:buNone/>
            </a:pPr>
            <a:r>
              <a:rPr lang="fr-FR" sz="3000" b="1" dirty="0">
                <a:solidFill>
                  <a:schemeClr val="tx1"/>
                </a:solidFill>
                <a:effectLst/>
                <a:latin typeface="Calibri" panose="020F0502020204030204" pitchFamily="34" charset="0"/>
                <a:ea typeface="Times New Roman" panose="02020603050405020304" pitchFamily="18" charset="0"/>
                <a:cs typeface="Calibri" pitchFamily="34" charset="0"/>
              </a:rPr>
              <a:t>     3.2.	</a:t>
            </a:r>
            <a:r>
              <a:rPr lang="fr-FR" sz="3000" b="1" u="sng" dirty="0">
                <a:solidFill>
                  <a:schemeClr val="tx1"/>
                </a:solidFill>
                <a:effectLst/>
                <a:latin typeface="Calibri" panose="020F0502020204030204" pitchFamily="34" charset="0"/>
                <a:ea typeface="Times New Roman" panose="02020603050405020304" pitchFamily="18" charset="0"/>
                <a:cs typeface="Calibri" pitchFamily="34" charset="0"/>
              </a:rPr>
              <a:t>Des maladies mystiques</a:t>
            </a:r>
            <a:endParaRPr lang="fr-FR" sz="3000" b="1" dirty="0">
              <a:solidFill>
                <a:schemeClr val="tx1"/>
              </a:solidFill>
              <a:effectLst/>
              <a:latin typeface="Calibri" panose="020F0502020204030204" pitchFamily="34" charset="0"/>
              <a:ea typeface="Times New Roman" panose="02020603050405020304" pitchFamily="18" charset="0"/>
              <a:cs typeface="Calibri" pitchFamily="34" charset="0"/>
            </a:endParaRPr>
          </a:p>
          <a:p>
            <a:pPr marL="0" indent="0" algn="just">
              <a:buNone/>
            </a:pPr>
            <a:r>
              <a:rPr lang="fr-FR" sz="3000" dirty="0">
                <a:solidFill>
                  <a:schemeClr val="tx1"/>
                </a:solidFill>
                <a:effectLst/>
                <a:latin typeface="Calibri" panose="020F0502020204030204" pitchFamily="34" charset="0"/>
                <a:ea typeface="Times New Roman" panose="02020603050405020304" pitchFamily="18" charset="0"/>
                <a:cs typeface="Calibri" pitchFamily="34" charset="0"/>
              </a:rPr>
              <a:t>Nous traiterons plus amplement ici des maladies paranormales qui sont entièrement guéries, selon nos observations et les témoignages des patients.</a:t>
            </a:r>
          </a:p>
          <a:p>
            <a:pPr marL="0" indent="0" algn="ctr">
              <a:buNone/>
            </a:pPr>
            <a:endParaRPr lang="fr-FR" dirty="0">
              <a:solidFill>
                <a:schemeClr val="tx1"/>
              </a:solidFill>
              <a:latin typeface="Calibri" pitchFamily="34" charset="0"/>
              <a:cs typeface="Calibri" pitchFamily="34" charset="0"/>
            </a:endParaRPr>
          </a:p>
        </p:txBody>
      </p:sp>
    </p:spTree>
    <p:extLst>
      <p:ext uri="{BB962C8B-B14F-4D97-AF65-F5344CB8AC3E}">
        <p14:creationId xmlns:p14="http://schemas.microsoft.com/office/powerpoint/2010/main" val="1229055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1DE8388-9661-6F44-BDDC-D8C4E3C2496E}"/>
              </a:ext>
            </a:extLst>
          </p:cNvPr>
          <p:cNvSpPr>
            <a:spLocks noGrp="1"/>
          </p:cNvSpPr>
          <p:nvPr>
            <p:ph type="title"/>
          </p:nvPr>
        </p:nvSpPr>
        <p:spPr/>
        <p:txBody>
          <a:bodyPr>
            <a:normAutofit fontScale="90000"/>
          </a:bodyPr>
          <a:lstStyle/>
          <a:p>
            <a:pPr marL="0" indent="0" algn="ctr"/>
            <a:r>
              <a:rPr lang="fr-FR" sz="3100" b="1" u="sng" kern="0" dirty="0">
                <a:solidFill>
                  <a:srgbClr val="00B0F0"/>
                </a:solidFill>
                <a:latin typeface="Calibri" pitchFamily="34" charset="0"/>
                <a:ea typeface="Times New Roman" panose="02020603050405020304" pitchFamily="18" charset="0"/>
                <a:cs typeface="Calibri" pitchFamily="34" charset="0"/>
              </a:rPr>
              <a:t>Deuxième partie</a:t>
            </a:r>
            <a:r>
              <a:rPr lang="fr-FR" sz="3100" b="1" kern="0" dirty="0">
                <a:solidFill>
                  <a:srgbClr val="00B0F0"/>
                </a:solidFill>
                <a:latin typeface="Calibri" pitchFamily="34" charset="0"/>
                <a:ea typeface="Times New Roman" panose="02020603050405020304" pitchFamily="18" charset="0"/>
                <a:cs typeface="Calibri" pitchFamily="34" charset="0"/>
              </a:rPr>
              <a:t>: ENJEUX ET PORTEE DE LA SCARIFICATION THERAPEUTIQUE DANS LA MEDECINE TRADITIONNELLE</a:t>
            </a:r>
            <a:r>
              <a:rPr lang="fr-FR" b="1" kern="0" dirty="0">
                <a:solidFill>
                  <a:srgbClr val="00B0F0"/>
                </a:solidFill>
                <a:latin typeface="Calibri" pitchFamily="34" charset="0"/>
                <a:ea typeface="Times New Roman" panose="02020603050405020304" pitchFamily="18" charset="0"/>
                <a:cs typeface="Calibri" pitchFamily="34" charset="0"/>
              </a:rPr>
              <a:t/>
            </a:r>
            <a:br>
              <a:rPr lang="fr-FR" b="1" kern="0" dirty="0">
                <a:solidFill>
                  <a:srgbClr val="00B0F0"/>
                </a:solidFill>
                <a:latin typeface="Calibri" pitchFamily="34" charset="0"/>
                <a:ea typeface="Times New Roman" panose="02020603050405020304" pitchFamily="18" charset="0"/>
                <a:cs typeface="Calibri" pitchFamily="34" charset="0"/>
              </a:rPr>
            </a:br>
            <a:endParaRPr lang="fr-FR" dirty="0">
              <a:solidFill>
                <a:srgbClr val="00B0F0"/>
              </a:solidFill>
              <a:latin typeface="Calibri" pitchFamily="34" charset="0"/>
              <a:cs typeface="Calibri" pitchFamily="34" charset="0"/>
            </a:endParaRPr>
          </a:p>
        </p:txBody>
      </p:sp>
      <p:sp>
        <p:nvSpPr>
          <p:cNvPr id="3" name="Espace réservé du contenu 2">
            <a:extLst>
              <a:ext uri="{FF2B5EF4-FFF2-40B4-BE49-F238E27FC236}">
                <a16:creationId xmlns:a16="http://schemas.microsoft.com/office/drawing/2014/main" xmlns="" id="{8A28FA0A-3246-2440-B733-B2C392DF188A}"/>
              </a:ext>
            </a:extLst>
          </p:cNvPr>
          <p:cNvSpPr>
            <a:spLocks noGrp="1"/>
          </p:cNvSpPr>
          <p:nvPr>
            <p:ph idx="1"/>
          </p:nvPr>
        </p:nvSpPr>
        <p:spPr/>
        <p:txBody>
          <a:bodyPr anchor="ctr">
            <a:normAutofit/>
          </a:bodyPr>
          <a:lstStyle/>
          <a:p>
            <a:pPr algn="just"/>
            <a:r>
              <a:rPr lang="fr-FR" sz="3200" b="1" u="sng" dirty="0">
                <a:solidFill>
                  <a:schemeClr val="tx1"/>
                </a:solidFill>
                <a:latin typeface="Calibri" pitchFamily="34" charset="0"/>
                <a:ea typeface="Times New Roman" panose="02020603050405020304" pitchFamily="18" charset="0"/>
                <a:cs typeface="Calibri" pitchFamily="34" charset="0"/>
              </a:rPr>
              <a:t>Chapitre 4</a:t>
            </a:r>
            <a:r>
              <a:rPr lang="fr-FR" sz="3200" b="1" dirty="0">
                <a:solidFill>
                  <a:schemeClr val="tx1"/>
                </a:solidFill>
                <a:latin typeface="Calibri" pitchFamily="34" charset="0"/>
                <a:ea typeface="Times New Roman" panose="02020603050405020304" pitchFamily="18" charset="0"/>
                <a:cs typeface="Calibri" pitchFamily="34" charset="0"/>
              </a:rPr>
              <a:t> : Sens de la scarification au Sud du Bénin</a:t>
            </a:r>
          </a:p>
          <a:p>
            <a:pPr algn="just"/>
            <a:r>
              <a:rPr lang="fr-FR" sz="3200" b="1" u="sng" dirty="0">
                <a:solidFill>
                  <a:schemeClr val="tx1"/>
                </a:solidFill>
                <a:latin typeface="Calibri" pitchFamily="34" charset="0"/>
                <a:ea typeface="Times New Roman" panose="02020603050405020304" pitchFamily="18" charset="0"/>
                <a:cs typeface="Calibri" pitchFamily="34" charset="0"/>
              </a:rPr>
              <a:t>Chapitre 5</a:t>
            </a:r>
            <a:r>
              <a:rPr lang="fr-FR" sz="3200" b="1" dirty="0">
                <a:solidFill>
                  <a:schemeClr val="tx1"/>
                </a:solidFill>
                <a:latin typeface="Calibri" pitchFamily="34" charset="0"/>
                <a:ea typeface="Times New Roman" panose="02020603050405020304" pitchFamily="18" charset="0"/>
                <a:cs typeface="Calibri" pitchFamily="34" charset="0"/>
              </a:rPr>
              <a:t> : Les enjeux de la scarification au Sud du Bénin</a:t>
            </a:r>
          </a:p>
          <a:p>
            <a:pPr algn="just"/>
            <a:r>
              <a:rPr lang="fr-FR" sz="3200" b="1" u="sng" dirty="0">
                <a:solidFill>
                  <a:schemeClr val="tx1"/>
                </a:solidFill>
                <a:latin typeface="Calibri" pitchFamily="34" charset="0"/>
                <a:ea typeface="Times New Roman" panose="02020603050405020304" pitchFamily="18" charset="0"/>
                <a:cs typeface="Calibri" pitchFamily="34" charset="0"/>
              </a:rPr>
              <a:t>Chapitre 6 </a:t>
            </a:r>
            <a:r>
              <a:rPr lang="fr-FR" sz="3200" b="1" dirty="0">
                <a:solidFill>
                  <a:schemeClr val="tx1"/>
                </a:solidFill>
                <a:latin typeface="Calibri" pitchFamily="34" charset="0"/>
                <a:ea typeface="Times New Roman" panose="02020603050405020304" pitchFamily="18" charset="0"/>
                <a:cs typeface="Calibri" pitchFamily="34" charset="0"/>
              </a:rPr>
              <a:t>: Implication et portée de la pratique de la scarification thérapeutique en médecine traditionnelle</a:t>
            </a:r>
          </a:p>
          <a:p>
            <a:endParaRPr lang="fr-FR" dirty="0">
              <a:solidFill>
                <a:schemeClr val="tx1"/>
              </a:solidFill>
              <a:latin typeface="Calibri" pitchFamily="34" charset="0"/>
              <a:cs typeface="Calibri" pitchFamily="34" charset="0"/>
            </a:endParaRPr>
          </a:p>
        </p:txBody>
      </p:sp>
    </p:spTree>
    <p:extLst>
      <p:ext uri="{BB962C8B-B14F-4D97-AF65-F5344CB8AC3E}">
        <p14:creationId xmlns:p14="http://schemas.microsoft.com/office/powerpoint/2010/main" val="8046486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80AD1D2-52DA-5146-A418-6442B3EB0C83}"/>
              </a:ext>
            </a:extLst>
          </p:cNvPr>
          <p:cNvSpPr>
            <a:spLocks noGrp="1"/>
          </p:cNvSpPr>
          <p:nvPr>
            <p:ph type="title"/>
          </p:nvPr>
        </p:nvSpPr>
        <p:spPr/>
        <p:txBody>
          <a:bodyPr/>
          <a:lstStyle/>
          <a:p>
            <a:pPr algn="ctr"/>
            <a:r>
              <a:rPr lang="fr-FR" b="1" u="sng" dirty="0">
                <a:solidFill>
                  <a:srgbClr val="00B0F0"/>
                </a:solidFill>
                <a:latin typeface="Calibri Light" panose="020F0302020204030204" pitchFamily="34" charset="0"/>
                <a:ea typeface="Times New Roman" panose="02020603050405020304" pitchFamily="18" charset="0"/>
                <a:cs typeface="Times New Roman" panose="02020603050405020304" pitchFamily="18" charset="0"/>
              </a:rPr>
              <a:t>Chapitre 4</a:t>
            </a:r>
            <a:r>
              <a:rPr lang="fr-FR" b="1" dirty="0">
                <a:solidFill>
                  <a:srgbClr val="00B0F0"/>
                </a:solidFill>
                <a:latin typeface="Calibri Light" panose="020F0302020204030204" pitchFamily="34" charset="0"/>
                <a:ea typeface="Times New Roman" panose="02020603050405020304" pitchFamily="18" charset="0"/>
                <a:cs typeface="Times New Roman" panose="02020603050405020304" pitchFamily="18" charset="0"/>
              </a:rPr>
              <a:t> : Sens de la scarification au Sud du Bénin</a:t>
            </a:r>
            <a:endParaRPr lang="fr-FR" dirty="0">
              <a:solidFill>
                <a:srgbClr val="00B0F0"/>
              </a:solidFill>
            </a:endParaRPr>
          </a:p>
        </p:txBody>
      </p:sp>
      <p:sp>
        <p:nvSpPr>
          <p:cNvPr id="3" name="Espace réservé du contenu 2">
            <a:extLst>
              <a:ext uri="{FF2B5EF4-FFF2-40B4-BE49-F238E27FC236}">
                <a16:creationId xmlns:a16="http://schemas.microsoft.com/office/drawing/2014/main" xmlns="" id="{AFA8D901-B667-0E4E-A2C5-E56C77CBE7FF}"/>
              </a:ext>
            </a:extLst>
          </p:cNvPr>
          <p:cNvSpPr>
            <a:spLocks noGrp="1"/>
          </p:cNvSpPr>
          <p:nvPr>
            <p:ph idx="1"/>
          </p:nvPr>
        </p:nvSpPr>
        <p:spPr>
          <a:xfrm>
            <a:off x="677334" y="1828801"/>
            <a:ext cx="8596668" cy="4724399"/>
          </a:xfrm>
        </p:spPr>
        <p:txBody>
          <a:bodyPr anchor="ctr">
            <a:noAutofit/>
          </a:bodyPr>
          <a:lstStyle/>
          <a:p>
            <a:endParaRPr lang="fr-FR" sz="600" b="1" dirty="0">
              <a:solidFill>
                <a:schemeClr val="tx1"/>
              </a:solidFill>
              <a:effectLst/>
              <a:latin typeface="Calibri" pitchFamily="34" charset="0"/>
              <a:ea typeface="Times New Roman" panose="02020603050405020304" pitchFamily="18" charset="0"/>
              <a:cs typeface="Calibri" pitchFamily="34" charset="0"/>
            </a:endParaRPr>
          </a:p>
          <a:p>
            <a:pPr marL="0" indent="0" algn="just">
              <a:buNone/>
            </a:pPr>
            <a:r>
              <a:rPr lang="fr-FR" sz="2000" dirty="0">
                <a:solidFill>
                  <a:schemeClr val="tx1"/>
                </a:solidFill>
                <a:effectLst/>
                <a:latin typeface="Calibri" panose="020F0502020204030204" pitchFamily="34" charset="0"/>
                <a:ea typeface="Times New Roman" panose="02020603050405020304" pitchFamily="18" charset="0"/>
                <a:cs typeface="Calibri" pitchFamily="34" charset="0"/>
              </a:rPr>
              <a:t>	</a:t>
            </a:r>
            <a:r>
              <a:rPr lang="fr-FR" sz="2000" b="1" dirty="0">
                <a:solidFill>
                  <a:schemeClr val="tx1"/>
                </a:solidFill>
                <a:effectLst/>
                <a:latin typeface="Calibri" panose="020F0502020204030204" pitchFamily="34" charset="0"/>
                <a:ea typeface="Times New Roman" panose="02020603050405020304" pitchFamily="18" charset="0"/>
                <a:cs typeface="Calibri" pitchFamily="34" charset="0"/>
              </a:rPr>
              <a:t>4.1. </a:t>
            </a:r>
            <a:r>
              <a:rPr lang="fr-FR" sz="2000" b="1" u="sng" dirty="0">
                <a:solidFill>
                  <a:schemeClr val="tx1"/>
                </a:solidFill>
                <a:effectLst/>
                <a:latin typeface="Calibri" panose="020F0502020204030204" pitchFamily="34" charset="0"/>
                <a:ea typeface="Times New Roman" panose="02020603050405020304" pitchFamily="18" charset="0"/>
                <a:cs typeface="Calibri" pitchFamily="34" charset="0"/>
              </a:rPr>
              <a:t>L’extase des illettrés</a:t>
            </a:r>
            <a:endParaRPr lang="fr-FR" sz="2000" b="1" dirty="0">
              <a:solidFill>
                <a:schemeClr val="tx1"/>
              </a:solidFill>
              <a:effectLst/>
              <a:latin typeface="Calibri" panose="020F0502020204030204" pitchFamily="34" charset="0"/>
              <a:ea typeface="Times New Roman" panose="02020603050405020304" pitchFamily="18" charset="0"/>
              <a:cs typeface="Calibri" pitchFamily="34" charset="0"/>
            </a:endParaRPr>
          </a:p>
          <a:p>
            <a:pPr marL="0" indent="0" algn="just">
              <a:buNone/>
            </a:pPr>
            <a:r>
              <a:rPr lang="fr-FR" sz="2000" dirty="0">
                <a:solidFill>
                  <a:schemeClr val="tx1"/>
                </a:solidFill>
                <a:effectLst/>
                <a:latin typeface="Calibri" panose="020F0502020204030204" pitchFamily="34" charset="0"/>
                <a:ea typeface="Times New Roman" panose="02020603050405020304" pitchFamily="18" charset="0"/>
                <a:cs typeface="Calibri" pitchFamily="34" charset="0"/>
              </a:rPr>
              <a:t>La scarification est perçue ici comme un palliatif, par beaucoup. Elle résout les problèmes courants, autant qu’elle vient à bout de la sorcellerie. Le syncrétisme religieux joue ici un rôle de levier, ce qui justifie ce gain d’intérêt malgré que les religions révélées en fassent une lecture mitigée, en raison de la confusion qui y est faite avec la sorcellerie et ses affres.</a:t>
            </a:r>
          </a:p>
          <a:p>
            <a:pPr marL="0" indent="0" algn="just">
              <a:buNone/>
            </a:pPr>
            <a:r>
              <a:rPr lang="fr-FR" sz="2000" dirty="0">
                <a:solidFill>
                  <a:schemeClr val="tx1"/>
                </a:solidFill>
                <a:effectLst/>
                <a:latin typeface="Calibri" panose="020F0502020204030204" pitchFamily="34" charset="0"/>
                <a:ea typeface="Times New Roman" panose="02020603050405020304" pitchFamily="18" charset="0"/>
                <a:cs typeface="Calibri" pitchFamily="34" charset="0"/>
              </a:rPr>
              <a:t>	</a:t>
            </a:r>
            <a:r>
              <a:rPr lang="fr-FR" sz="2000" b="1" dirty="0">
                <a:solidFill>
                  <a:schemeClr val="tx1"/>
                </a:solidFill>
                <a:effectLst/>
                <a:latin typeface="Calibri" panose="020F0502020204030204" pitchFamily="34" charset="0"/>
                <a:ea typeface="Times New Roman" panose="02020603050405020304" pitchFamily="18" charset="0"/>
                <a:cs typeface="Calibri" pitchFamily="34" charset="0"/>
              </a:rPr>
              <a:t>4.2. </a:t>
            </a:r>
            <a:r>
              <a:rPr lang="fr-FR" sz="2000" b="1" u="sng" dirty="0">
                <a:solidFill>
                  <a:schemeClr val="tx1"/>
                </a:solidFill>
                <a:effectLst/>
                <a:latin typeface="Calibri" panose="020F0502020204030204" pitchFamily="34" charset="0"/>
                <a:ea typeface="Times New Roman" panose="02020603050405020304" pitchFamily="18" charset="0"/>
                <a:cs typeface="Calibri" pitchFamily="34" charset="0"/>
              </a:rPr>
              <a:t>La réserve des intellectuels</a:t>
            </a:r>
            <a:endParaRPr lang="fr-FR" sz="2000" b="1" dirty="0">
              <a:solidFill>
                <a:schemeClr val="tx1"/>
              </a:solidFill>
              <a:effectLst/>
              <a:latin typeface="Calibri" panose="020F0502020204030204" pitchFamily="34" charset="0"/>
              <a:ea typeface="Times New Roman" panose="02020603050405020304" pitchFamily="18" charset="0"/>
              <a:cs typeface="Calibri" pitchFamily="34" charset="0"/>
            </a:endParaRPr>
          </a:p>
          <a:p>
            <a:pPr marL="0" indent="0" algn="just">
              <a:buNone/>
            </a:pPr>
            <a:r>
              <a:rPr lang="fr-FR" sz="2000" dirty="0">
                <a:solidFill>
                  <a:schemeClr val="tx1"/>
                </a:solidFill>
                <a:effectLst/>
                <a:latin typeface="Calibri" panose="020F0502020204030204" pitchFamily="34" charset="0"/>
                <a:ea typeface="Times New Roman" panose="02020603050405020304" pitchFamily="18" charset="0"/>
                <a:cs typeface="Calibri" pitchFamily="34" charset="0"/>
              </a:rPr>
              <a:t>Les intellectuels ont tendance à lire cette pratique comme non conventionnelle, pour les modérés et un simple placebo pour les autres. Ce qui la réduit à une dangereuse escroquerie systémique dans cette partie du Bénin et qu’il convient d’enrayer. Elle est par ailleurs, selon ces derniers, source probable de maux dont nous prémunissent les pratiques conventionnelles.</a:t>
            </a:r>
          </a:p>
          <a:p>
            <a:pPr marL="0" indent="0" algn="ctr">
              <a:buNone/>
            </a:pPr>
            <a:endParaRPr lang="fr-FR" sz="600" dirty="0">
              <a:solidFill>
                <a:schemeClr val="tx1"/>
              </a:solidFill>
              <a:latin typeface="Calibri" pitchFamily="34" charset="0"/>
              <a:cs typeface="Calibri" pitchFamily="34" charset="0"/>
            </a:endParaRPr>
          </a:p>
        </p:txBody>
      </p:sp>
    </p:spTree>
    <p:extLst>
      <p:ext uri="{BB962C8B-B14F-4D97-AF65-F5344CB8AC3E}">
        <p14:creationId xmlns:p14="http://schemas.microsoft.com/office/powerpoint/2010/main" val="23302695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D21E3197-DCE8-7F43-BF31-576F12ADE409}"/>
              </a:ext>
            </a:extLst>
          </p:cNvPr>
          <p:cNvSpPr>
            <a:spLocks noGrp="1"/>
          </p:cNvSpPr>
          <p:nvPr>
            <p:ph type="title"/>
          </p:nvPr>
        </p:nvSpPr>
        <p:spPr/>
        <p:txBody>
          <a:bodyPr/>
          <a:lstStyle/>
          <a:p>
            <a:pPr algn="ctr"/>
            <a:r>
              <a:rPr lang="fr-FR" b="1" u="sng" dirty="0">
                <a:solidFill>
                  <a:srgbClr val="00B0F0"/>
                </a:solidFill>
                <a:latin typeface="Calibri Light" panose="020F0302020204030204" pitchFamily="34" charset="0"/>
                <a:ea typeface="Times New Roman" panose="02020603050405020304" pitchFamily="18" charset="0"/>
                <a:cs typeface="Times New Roman" panose="02020603050405020304" pitchFamily="18" charset="0"/>
              </a:rPr>
              <a:t>Chapitre 5</a:t>
            </a:r>
            <a:r>
              <a:rPr lang="fr-FR" b="1" dirty="0">
                <a:solidFill>
                  <a:srgbClr val="00B0F0"/>
                </a:solidFill>
                <a:latin typeface="Calibri Light" panose="020F0302020204030204" pitchFamily="34" charset="0"/>
                <a:ea typeface="Times New Roman" panose="02020603050405020304" pitchFamily="18" charset="0"/>
                <a:cs typeface="Times New Roman" panose="02020603050405020304" pitchFamily="18" charset="0"/>
              </a:rPr>
              <a:t> : Les enjeux de la scarification au Sud du Bénin</a:t>
            </a:r>
            <a:endParaRPr lang="fr-FR" dirty="0">
              <a:solidFill>
                <a:srgbClr val="00B0F0"/>
              </a:solidFill>
            </a:endParaRPr>
          </a:p>
        </p:txBody>
      </p:sp>
      <p:sp>
        <p:nvSpPr>
          <p:cNvPr id="3" name="Espace réservé du contenu 2">
            <a:extLst>
              <a:ext uri="{FF2B5EF4-FFF2-40B4-BE49-F238E27FC236}">
                <a16:creationId xmlns:a16="http://schemas.microsoft.com/office/drawing/2014/main" xmlns="" id="{2F3153C3-8A05-1349-A4D9-59331D505307}"/>
              </a:ext>
            </a:extLst>
          </p:cNvPr>
          <p:cNvSpPr>
            <a:spLocks noGrp="1"/>
          </p:cNvSpPr>
          <p:nvPr>
            <p:ph idx="1"/>
          </p:nvPr>
        </p:nvSpPr>
        <p:spPr/>
        <p:txBody>
          <a:bodyPr anchor="ctr">
            <a:noAutofit/>
          </a:bodyPr>
          <a:lstStyle/>
          <a:p>
            <a:pPr marL="0" indent="0">
              <a:buNone/>
            </a:pPr>
            <a:r>
              <a:rPr lang="fr-FR" sz="2400" dirty="0">
                <a:solidFill>
                  <a:srgbClr val="1F3763"/>
                </a:solidFill>
                <a:effectLst/>
                <a:latin typeface="Calibri" pitchFamily="34" charset="0"/>
                <a:ea typeface="Times New Roman" panose="02020603050405020304" pitchFamily="18" charset="0"/>
                <a:cs typeface="Calibri" pitchFamily="34" charset="0"/>
              </a:rPr>
              <a:t>	</a:t>
            </a:r>
            <a:r>
              <a:rPr lang="fr-FR" sz="2400" b="1" dirty="0">
                <a:solidFill>
                  <a:srgbClr val="1F3763"/>
                </a:solidFill>
                <a:effectLst/>
                <a:latin typeface="Calibri" pitchFamily="34" charset="0"/>
                <a:ea typeface="Times New Roman" panose="02020603050405020304" pitchFamily="18" charset="0"/>
                <a:cs typeface="Calibri" pitchFamily="34" charset="0"/>
              </a:rPr>
              <a:t>5.1. </a:t>
            </a:r>
            <a:r>
              <a:rPr lang="fr-FR" sz="2400" b="1" u="sng" dirty="0">
                <a:solidFill>
                  <a:srgbClr val="1F3763"/>
                </a:solidFill>
                <a:effectLst/>
                <a:latin typeface="Calibri" pitchFamily="34" charset="0"/>
                <a:ea typeface="Times New Roman" panose="02020603050405020304" pitchFamily="18" charset="0"/>
                <a:cs typeface="Calibri" pitchFamily="34" charset="0"/>
              </a:rPr>
              <a:t>Des pathologies qui en découlent</a:t>
            </a:r>
            <a:endParaRPr lang="fr-FR" sz="2400" b="1" dirty="0">
              <a:solidFill>
                <a:srgbClr val="1F3763"/>
              </a:solidFill>
              <a:effectLst/>
              <a:latin typeface="Calibri" pitchFamily="34" charset="0"/>
              <a:ea typeface="Times New Roman" panose="02020603050405020304" pitchFamily="18" charset="0"/>
              <a:cs typeface="Calibri" pitchFamily="34" charset="0"/>
            </a:endParaRPr>
          </a:p>
          <a:p>
            <a:pPr marL="0" indent="0">
              <a:buNone/>
            </a:pPr>
            <a:r>
              <a:rPr lang="fr-FR" sz="2400" dirty="0">
                <a:effectLst/>
                <a:latin typeface="Calibri" panose="020F0502020204030204" pitchFamily="34" charset="0"/>
                <a:ea typeface="Times New Roman" panose="02020603050405020304" pitchFamily="18" charset="0"/>
                <a:cs typeface="Calibri" pitchFamily="34" charset="0"/>
              </a:rPr>
              <a:t>Ici, nous voulons montrer que certaines maladies découlent des pratiques de scarification, du fait que les outils utilisés et l’environnement engendrent de nouvelles maladies. Ceci fait partie des arguments utilisés par les détracteurs. </a:t>
            </a:r>
          </a:p>
          <a:p>
            <a:pPr marL="0" indent="0">
              <a:buNone/>
            </a:pPr>
            <a:r>
              <a:rPr lang="fr-FR" sz="2400" dirty="0">
                <a:solidFill>
                  <a:srgbClr val="1F3763"/>
                </a:solidFill>
                <a:effectLst/>
                <a:latin typeface="Calibri" pitchFamily="34" charset="0"/>
                <a:ea typeface="Times New Roman" panose="02020603050405020304" pitchFamily="18" charset="0"/>
                <a:cs typeface="Calibri" pitchFamily="34" charset="0"/>
              </a:rPr>
              <a:t>	</a:t>
            </a:r>
            <a:r>
              <a:rPr lang="fr-FR" sz="2400" b="1" dirty="0">
                <a:solidFill>
                  <a:srgbClr val="1F3763"/>
                </a:solidFill>
                <a:effectLst/>
                <a:latin typeface="Calibri" pitchFamily="34" charset="0"/>
                <a:ea typeface="Times New Roman" panose="02020603050405020304" pitchFamily="18" charset="0"/>
                <a:cs typeface="Calibri" pitchFamily="34" charset="0"/>
              </a:rPr>
              <a:t>5.2. </a:t>
            </a:r>
            <a:r>
              <a:rPr lang="fr-FR" sz="2400" b="1" u="sng" dirty="0">
                <a:solidFill>
                  <a:srgbClr val="1F3763"/>
                </a:solidFill>
                <a:effectLst/>
                <a:latin typeface="Calibri" pitchFamily="34" charset="0"/>
                <a:ea typeface="Times New Roman" panose="02020603050405020304" pitchFamily="18" charset="0"/>
                <a:cs typeface="Calibri" pitchFamily="34" charset="0"/>
              </a:rPr>
              <a:t>Considérations psychosociologiques et anthropologiques</a:t>
            </a:r>
            <a:endParaRPr lang="fr-FR" sz="2400" b="1" dirty="0">
              <a:solidFill>
                <a:srgbClr val="1F3763"/>
              </a:solidFill>
              <a:effectLst/>
              <a:latin typeface="Calibri" pitchFamily="34" charset="0"/>
              <a:ea typeface="Times New Roman" panose="02020603050405020304" pitchFamily="18" charset="0"/>
              <a:cs typeface="Calibri" pitchFamily="34" charset="0"/>
            </a:endParaRPr>
          </a:p>
          <a:p>
            <a:pPr marL="0" indent="0">
              <a:buNone/>
            </a:pPr>
            <a:r>
              <a:rPr lang="fr-FR" sz="2400" dirty="0">
                <a:effectLst/>
                <a:latin typeface="Calibri" panose="020F0502020204030204" pitchFamily="34" charset="0"/>
                <a:ea typeface="Times New Roman" panose="02020603050405020304" pitchFamily="18" charset="0"/>
                <a:cs typeface="Calibri" pitchFamily="34" charset="0"/>
              </a:rPr>
              <a:t>Nous montrerons dans cette partie du travail que des facteurs sociaux, psychologiques et anthropologiques influencent fortement les pratiques et sont utilisés par les acteurs du monde de la scarification.</a:t>
            </a:r>
          </a:p>
          <a:p>
            <a:pPr marL="0" indent="0" algn="ctr">
              <a:buNone/>
            </a:pPr>
            <a:endParaRPr lang="fr-FR" sz="2400" dirty="0">
              <a:latin typeface="Calibri" pitchFamily="34" charset="0"/>
              <a:cs typeface="Calibri" pitchFamily="34" charset="0"/>
            </a:endParaRPr>
          </a:p>
        </p:txBody>
      </p:sp>
    </p:spTree>
    <p:extLst>
      <p:ext uri="{BB962C8B-B14F-4D97-AF65-F5344CB8AC3E}">
        <p14:creationId xmlns:p14="http://schemas.microsoft.com/office/powerpoint/2010/main" val="36957802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D03206B-B06C-1E4C-9750-3438992F061C}"/>
              </a:ext>
            </a:extLst>
          </p:cNvPr>
          <p:cNvSpPr>
            <a:spLocks noGrp="1"/>
          </p:cNvSpPr>
          <p:nvPr>
            <p:ph type="title"/>
          </p:nvPr>
        </p:nvSpPr>
        <p:spPr/>
        <p:txBody>
          <a:bodyPr>
            <a:noAutofit/>
          </a:bodyPr>
          <a:lstStyle/>
          <a:p>
            <a:pPr algn="ctr"/>
            <a:r>
              <a:rPr lang="fr-FR" sz="3200" b="1" u="sng" dirty="0">
                <a:solidFill>
                  <a:srgbClr val="00B0F0"/>
                </a:solidFill>
                <a:latin typeface="Calibri Light" panose="020F0302020204030204" pitchFamily="34" charset="0"/>
                <a:ea typeface="Times New Roman" panose="02020603050405020304" pitchFamily="18" charset="0"/>
                <a:cs typeface="Times New Roman" panose="02020603050405020304" pitchFamily="18" charset="0"/>
              </a:rPr>
              <a:t>Chapitre 6 </a:t>
            </a:r>
            <a:r>
              <a:rPr lang="fr-FR" sz="3200" b="1" dirty="0">
                <a:solidFill>
                  <a:srgbClr val="00B0F0"/>
                </a:solidFill>
                <a:latin typeface="Calibri Light" panose="020F0302020204030204" pitchFamily="34" charset="0"/>
                <a:ea typeface="Times New Roman" panose="02020603050405020304" pitchFamily="18" charset="0"/>
                <a:cs typeface="Times New Roman" panose="02020603050405020304" pitchFamily="18" charset="0"/>
              </a:rPr>
              <a:t>: Implication et portée de la pratique de la scarification thérapeutique en médecine traditionnelle</a:t>
            </a:r>
            <a:r>
              <a:rPr lang="fr-FR" b="1" dirty="0">
                <a:solidFill>
                  <a:srgbClr val="00B0F0"/>
                </a:solidFill>
                <a:latin typeface="Calibri Light" panose="020F0302020204030204" pitchFamily="34" charset="0"/>
                <a:ea typeface="Times New Roman" panose="02020603050405020304" pitchFamily="18" charset="0"/>
                <a:cs typeface="Times New Roman" panose="02020603050405020304" pitchFamily="18" charset="0"/>
              </a:rPr>
              <a:t/>
            </a:r>
            <a:br>
              <a:rPr lang="fr-FR" b="1" dirty="0">
                <a:solidFill>
                  <a:srgbClr val="00B0F0"/>
                </a:solidFill>
                <a:latin typeface="Calibri Light" panose="020F0302020204030204" pitchFamily="34" charset="0"/>
                <a:ea typeface="Times New Roman" panose="02020603050405020304" pitchFamily="18" charset="0"/>
                <a:cs typeface="Times New Roman" panose="02020603050405020304" pitchFamily="18" charset="0"/>
              </a:rPr>
            </a:br>
            <a:endParaRPr lang="fr-FR" dirty="0">
              <a:solidFill>
                <a:srgbClr val="00B0F0"/>
              </a:solidFill>
            </a:endParaRPr>
          </a:p>
        </p:txBody>
      </p:sp>
      <p:sp>
        <p:nvSpPr>
          <p:cNvPr id="3" name="Espace réservé du contenu 2">
            <a:extLst>
              <a:ext uri="{FF2B5EF4-FFF2-40B4-BE49-F238E27FC236}">
                <a16:creationId xmlns:a16="http://schemas.microsoft.com/office/drawing/2014/main" xmlns="" id="{2195B468-56D6-D845-9FF9-5524B56C9F34}"/>
              </a:ext>
            </a:extLst>
          </p:cNvPr>
          <p:cNvSpPr>
            <a:spLocks noGrp="1"/>
          </p:cNvSpPr>
          <p:nvPr>
            <p:ph idx="1"/>
          </p:nvPr>
        </p:nvSpPr>
        <p:spPr>
          <a:xfrm>
            <a:off x="677334" y="2672427"/>
            <a:ext cx="8596668" cy="3880773"/>
          </a:xfrm>
        </p:spPr>
        <p:txBody>
          <a:bodyPr anchor="ctr">
            <a:noAutofit/>
          </a:bodyPr>
          <a:lstStyle/>
          <a:p>
            <a:pPr marL="0" indent="0">
              <a:buNone/>
            </a:pPr>
            <a:r>
              <a:rPr lang="fr-FR" sz="2400" dirty="0">
                <a:effectLst/>
                <a:latin typeface="Calibri" panose="020F0502020204030204" pitchFamily="34" charset="0"/>
                <a:ea typeface="Times New Roman" panose="02020603050405020304" pitchFamily="18" charset="0"/>
                <a:cs typeface="Times New Roman" panose="02020603050405020304" pitchFamily="18" charset="0"/>
              </a:rPr>
              <a:t>	</a:t>
            </a:r>
            <a:r>
              <a:rPr lang="fr-FR" sz="2400" b="1" dirty="0">
                <a:effectLst/>
                <a:latin typeface="Calibri" panose="020F0502020204030204" pitchFamily="34" charset="0"/>
                <a:ea typeface="Times New Roman" panose="02020603050405020304" pitchFamily="18" charset="0"/>
                <a:cs typeface="Times New Roman" panose="02020603050405020304" pitchFamily="18" charset="0"/>
              </a:rPr>
              <a:t>6.1.	</a:t>
            </a:r>
            <a:r>
              <a:rPr lang="fr-FR" sz="2400" b="1" u="sng" dirty="0">
                <a:effectLst/>
                <a:latin typeface="Calibri" panose="020F0502020204030204" pitchFamily="34" charset="0"/>
                <a:ea typeface="Times New Roman" panose="02020603050405020304" pitchFamily="18" charset="0"/>
                <a:cs typeface="Times New Roman" panose="02020603050405020304" pitchFamily="18" charset="0"/>
              </a:rPr>
              <a:t>Une alternative financière à la médecine moderne</a:t>
            </a:r>
            <a:endParaRPr lang="fr-FR" sz="24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fr-FR" sz="2400" dirty="0">
                <a:effectLst/>
                <a:latin typeface="Calibri" panose="020F0502020204030204" pitchFamily="34" charset="0"/>
                <a:ea typeface="Times New Roman" panose="02020603050405020304" pitchFamily="18" charset="0"/>
                <a:cs typeface="Times New Roman" panose="02020603050405020304" pitchFamily="18" charset="0"/>
              </a:rPr>
              <a:t>Il est ici question de faire observer que la scarification a un avantage économique pour les patients, par rapport au coût des soins dans la médecine conventionnelle, bien que certains, les plus nantis ne soient pas de cet avis.</a:t>
            </a:r>
          </a:p>
          <a:p>
            <a:pPr marL="0" indent="0">
              <a:buNone/>
            </a:pPr>
            <a:r>
              <a:rPr lang="fr-FR" sz="2400" dirty="0">
                <a:effectLst/>
                <a:latin typeface="Calibri" panose="020F0502020204030204" pitchFamily="34" charset="0"/>
                <a:ea typeface="Times New Roman" panose="02020603050405020304" pitchFamily="18" charset="0"/>
                <a:cs typeface="Times New Roman" panose="02020603050405020304" pitchFamily="18" charset="0"/>
              </a:rPr>
              <a:t>	</a:t>
            </a:r>
            <a:r>
              <a:rPr lang="fr-FR" sz="2400" b="1" dirty="0">
                <a:effectLst/>
                <a:latin typeface="Calibri" panose="020F0502020204030204" pitchFamily="34" charset="0"/>
                <a:ea typeface="Times New Roman" panose="02020603050405020304" pitchFamily="18" charset="0"/>
                <a:cs typeface="Times New Roman" panose="02020603050405020304" pitchFamily="18" charset="0"/>
              </a:rPr>
              <a:t>6.2.	</a:t>
            </a:r>
            <a:r>
              <a:rPr lang="fr-FR" sz="2400" b="1" u="sng" dirty="0">
                <a:effectLst/>
                <a:latin typeface="Calibri" panose="020F0502020204030204" pitchFamily="34" charset="0"/>
                <a:ea typeface="Times New Roman" panose="02020603050405020304" pitchFamily="18" charset="0"/>
                <a:cs typeface="Times New Roman" panose="02020603050405020304" pitchFamily="18" charset="0"/>
              </a:rPr>
              <a:t>Une solution aux limites de la science</a:t>
            </a:r>
            <a:endParaRPr lang="fr-FR" sz="24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fr-FR" sz="2400" dirty="0">
                <a:effectLst/>
                <a:latin typeface="Calibri" panose="020F0502020204030204" pitchFamily="34" charset="0"/>
                <a:ea typeface="Times New Roman" panose="02020603050405020304" pitchFamily="18" charset="0"/>
                <a:cs typeface="Times New Roman" panose="02020603050405020304" pitchFamily="18" charset="0"/>
              </a:rPr>
              <a:t>Dans cette partie du Bénin où la superstition est encore à son âge d’or, les maladies paranormales ou celles qui y sont assimilées sont très nombreuses. Les médecins n’arrivent pas à user des techniques conventionnelles pour en venir à bout.</a:t>
            </a:r>
          </a:p>
          <a:p>
            <a:pPr marL="0" indent="0" algn="ctr">
              <a:buNone/>
            </a:pPr>
            <a:endParaRPr lang="fr-FR" sz="2400" dirty="0"/>
          </a:p>
        </p:txBody>
      </p:sp>
    </p:spTree>
    <p:extLst>
      <p:ext uri="{BB962C8B-B14F-4D97-AF65-F5344CB8AC3E}">
        <p14:creationId xmlns:p14="http://schemas.microsoft.com/office/powerpoint/2010/main" val="16448114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57592E8-878B-AF4D-8520-98E967F3F6E7}"/>
              </a:ext>
            </a:extLst>
          </p:cNvPr>
          <p:cNvSpPr>
            <a:spLocks noGrp="1"/>
          </p:cNvSpPr>
          <p:nvPr>
            <p:ph type="title"/>
          </p:nvPr>
        </p:nvSpPr>
        <p:spPr/>
        <p:txBody>
          <a:bodyPr>
            <a:normAutofit fontScale="90000"/>
          </a:bodyPr>
          <a:lstStyle/>
          <a:p>
            <a:pPr algn="ctr"/>
            <a:r>
              <a:rPr lang="fr-FR" b="1" u="sng" kern="0" dirty="0">
                <a:solidFill>
                  <a:srgbClr val="00B0F0"/>
                </a:solidFill>
                <a:latin typeface="Calibri" pitchFamily="34" charset="0"/>
                <a:ea typeface="Times New Roman" panose="02020603050405020304" pitchFamily="18" charset="0"/>
                <a:cs typeface="Calibri" pitchFamily="34" charset="0"/>
              </a:rPr>
              <a:t>Troisième partie</a:t>
            </a:r>
            <a:r>
              <a:rPr lang="fr-FR" b="1" kern="0" dirty="0">
                <a:solidFill>
                  <a:srgbClr val="00B0F0"/>
                </a:solidFill>
                <a:latin typeface="Calibri" pitchFamily="34" charset="0"/>
                <a:ea typeface="Times New Roman" panose="02020603050405020304" pitchFamily="18" charset="0"/>
                <a:cs typeface="Calibri" pitchFamily="34" charset="0"/>
              </a:rPr>
              <a:t> : EVALUATION DE LA PRATIQUE DE LA SCARIFICATION THERAPEUTIQUE ET DE SES FINS</a:t>
            </a:r>
            <a:br>
              <a:rPr lang="fr-FR" b="1" kern="0" dirty="0">
                <a:solidFill>
                  <a:srgbClr val="00B0F0"/>
                </a:solidFill>
                <a:latin typeface="Calibri" pitchFamily="34" charset="0"/>
                <a:ea typeface="Times New Roman" panose="02020603050405020304" pitchFamily="18" charset="0"/>
                <a:cs typeface="Calibri" pitchFamily="34" charset="0"/>
              </a:rPr>
            </a:br>
            <a:r>
              <a:rPr lang="fr-FR" dirty="0">
                <a:solidFill>
                  <a:srgbClr val="00B0F0"/>
                </a:solidFill>
                <a:latin typeface="Calibri" pitchFamily="34" charset="0"/>
                <a:cs typeface="Calibri" pitchFamily="34" charset="0"/>
              </a:rPr>
              <a:t/>
            </a:r>
            <a:br>
              <a:rPr lang="fr-FR" dirty="0">
                <a:solidFill>
                  <a:srgbClr val="00B0F0"/>
                </a:solidFill>
                <a:latin typeface="Calibri" pitchFamily="34" charset="0"/>
                <a:cs typeface="Calibri" pitchFamily="34" charset="0"/>
              </a:rPr>
            </a:br>
            <a:endParaRPr lang="fr-FR" dirty="0">
              <a:solidFill>
                <a:srgbClr val="00B0F0"/>
              </a:solidFill>
              <a:latin typeface="Calibri" pitchFamily="34" charset="0"/>
              <a:cs typeface="Calibri" pitchFamily="34" charset="0"/>
            </a:endParaRPr>
          </a:p>
        </p:txBody>
      </p:sp>
      <p:sp>
        <p:nvSpPr>
          <p:cNvPr id="3" name="Espace réservé du contenu 2">
            <a:extLst>
              <a:ext uri="{FF2B5EF4-FFF2-40B4-BE49-F238E27FC236}">
                <a16:creationId xmlns:a16="http://schemas.microsoft.com/office/drawing/2014/main" xmlns="" id="{35B9328D-E32B-FB4E-B628-EF2ACDBA4C07}"/>
              </a:ext>
            </a:extLst>
          </p:cNvPr>
          <p:cNvSpPr>
            <a:spLocks noGrp="1"/>
          </p:cNvSpPr>
          <p:nvPr>
            <p:ph idx="1"/>
          </p:nvPr>
        </p:nvSpPr>
        <p:spPr/>
        <p:txBody>
          <a:bodyPr anchor="ctr">
            <a:noAutofit/>
          </a:bodyPr>
          <a:lstStyle/>
          <a:p>
            <a:pPr algn="just"/>
            <a:r>
              <a:rPr lang="fr-FR" sz="3200" b="1" u="sng" dirty="0">
                <a:solidFill>
                  <a:schemeClr val="tx1"/>
                </a:solidFill>
                <a:latin typeface="Calibri" pitchFamily="34" charset="0"/>
                <a:ea typeface="Times New Roman" panose="02020603050405020304" pitchFamily="18" charset="0"/>
                <a:cs typeface="Calibri" pitchFamily="34" charset="0"/>
              </a:rPr>
              <a:t>Chapitre 7</a:t>
            </a:r>
            <a:r>
              <a:rPr lang="fr-FR" sz="3200" b="1" dirty="0">
                <a:solidFill>
                  <a:schemeClr val="tx1"/>
                </a:solidFill>
                <a:latin typeface="Calibri" pitchFamily="34" charset="0"/>
                <a:ea typeface="Times New Roman" panose="02020603050405020304" pitchFamily="18" charset="0"/>
                <a:cs typeface="Calibri" pitchFamily="34" charset="0"/>
              </a:rPr>
              <a:t> : Vers une nouvelle lecture de la pratique de scarification</a:t>
            </a:r>
            <a:endParaRPr lang="fr-FR" sz="3200" b="1" u="sng" dirty="0">
              <a:solidFill>
                <a:schemeClr val="tx1"/>
              </a:solidFill>
              <a:latin typeface="Calibri" pitchFamily="34" charset="0"/>
              <a:ea typeface="Times New Roman" panose="02020603050405020304" pitchFamily="18" charset="0"/>
              <a:cs typeface="Calibri" pitchFamily="34" charset="0"/>
            </a:endParaRPr>
          </a:p>
          <a:p>
            <a:pPr algn="just"/>
            <a:r>
              <a:rPr lang="fr-FR" sz="3200" b="1" u="sng" dirty="0">
                <a:solidFill>
                  <a:schemeClr val="tx1"/>
                </a:solidFill>
                <a:latin typeface="Calibri" pitchFamily="34" charset="0"/>
                <a:ea typeface="Times New Roman" panose="02020603050405020304" pitchFamily="18" charset="0"/>
                <a:cs typeface="Calibri" pitchFamily="34" charset="0"/>
              </a:rPr>
              <a:t>Chapitre 8</a:t>
            </a:r>
            <a:r>
              <a:rPr lang="fr-FR" sz="3200" b="1" dirty="0">
                <a:solidFill>
                  <a:schemeClr val="tx1"/>
                </a:solidFill>
                <a:latin typeface="Calibri" pitchFamily="34" charset="0"/>
                <a:ea typeface="Times New Roman" panose="02020603050405020304" pitchFamily="18" charset="0"/>
                <a:cs typeface="Calibri" pitchFamily="34" charset="0"/>
              </a:rPr>
              <a:t> : De la nécessité de nouvelles approches ontologique pour une intégration au système formel de santé au Bénin</a:t>
            </a:r>
            <a:endParaRPr lang="fr-FR" sz="3200" b="1" u="sng" dirty="0">
              <a:solidFill>
                <a:schemeClr val="tx1"/>
              </a:solidFill>
              <a:latin typeface="Calibri" pitchFamily="34" charset="0"/>
              <a:ea typeface="Times New Roman" panose="02020603050405020304" pitchFamily="18" charset="0"/>
              <a:cs typeface="Calibri" pitchFamily="34" charset="0"/>
            </a:endParaRPr>
          </a:p>
          <a:p>
            <a:pPr algn="just"/>
            <a:r>
              <a:rPr lang="fr-FR" sz="3200" b="1" u="sng" dirty="0">
                <a:solidFill>
                  <a:schemeClr val="tx1"/>
                </a:solidFill>
                <a:latin typeface="Calibri" pitchFamily="34" charset="0"/>
                <a:ea typeface="Times New Roman" panose="02020603050405020304" pitchFamily="18" charset="0"/>
                <a:cs typeface="Calibri" pitchFamily="34" charset="0"/>
              </a:rPr>
              <a:t>Chapitre 9</a:t>
            </a:r>
            <a:r>
              <a:rPr lang="fr-FR" sz="3200" b="1" dirty="0">
                <a:solidFill>
                  <a:schemeClr val="tx1"/>
                </a:solidFill>
                <a:latin typeface="Calibri" pitchFamily="34" charset="0"/>
                <a:ea typeface="Times New Roman" panose="02020603050405020304" pitchFamily="18" charset="0"/>
                <a:cs typeface="Calibri" pitchFamily="34" charset="0"/>
              </a:rPr>
              <a:t> : Vers une opérationnalisation de la scarification thérapeutique en médecine traditionnelle</a:t>
            </a:r>
            <a:endParaRPr lang="fr-FR" sz="3200" b="1" dirty="0">
              <a:solidFill>
                <a:schemeClr val="tx1"/>
              </a:solidFill>
              <a:latin typeface="Calibri" pitchFamily="34" charset="0"/>
              <a:cs typeface="Calibri" pitchFamily="34" charset="0"/>
            </a:endParaRPr>
          </a:p>
        </p:txBody>
      </p:sp>
    </p:spTree>
    <p:extLst>
      <p:ext uri="{BB962C8B-B14F-4D97-AF65-F5344CB8AC3E}">
        <p14:creationId xmlns:p14="http://schemas.microsoft.com/office/powerpoint/2010/main" val="33201707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25468ED9-12BA-1746-AE11-8C2F74A25687}"/>
              </a:ext>
            </a:extLst>
          </p:cNvPr>
          <p:cNvSpPr>
            <a:spLocks noGrp="1"/>
          </p:cNvSpPr>
          <p:nvPr>
            <p:ph type="title"/>
          </p:nvPr>
        </p:nvSpPr>
        <p:spPr/>
        <p:txBody>
          <a:bodyPr>
            <a:normAutofit fontScale="90000"/>
          </a:bodyPr>
          <a:lstStyle/>
          <a:p>
            <a:pPr algn="ctr"/>
            <a:r>
              <a:rPr lang="fr-FR" b="1" u="sng" dirty="0">
                <a:solidFill>
                  <a:srgbClr val="00B0F0"/>
                </a:solidFill>
                <a:latin typeface="Calibri" pitchFamily="34" charset="0"/>
                <a:ea typeface="Times New Roman" panose="02020603050405020304" pitchFamily="18" charset="0"/>
                <a:cs typeface="Calibri" pitchFamily="34" charset="0"/>
              </a:rPr>
              <a:t>Chapitre 7</a:t>
            </a:r>
            <a:r>
              <a:rPr lang="fr-FR" b="1" dirty="0">
                <a:solidFill>
                  <a:srgbClr val="00B0F0"/>
                </a:solidFill>
                <a:latin typeface="Calibri" pitchFamily="34" charset="0"/>
                <a:ea typeface="Times New Roman" panose="02020603050405020304" pitchFamily="18" charset="0"/>
                <a:cs typeface="Calibri" pitchFamily="34" charset="0"/>
              </a:rPr>
              <a:t> : Vers une nouvelle lecture de la pratique de scarification</a:t>
            </a:r>
            <a:r>
              <a:rPr lang="fr-FR" b="1" dirty="0">
                <a:solidFill>
                  <a:srgbClr val="00B0F0"/>
                </a:solidFill>
                <a:latin typeface="Calibri Light" panose="020F0302020204030204" pitchFamily="34" charset="0"/>
                <a:ea typeface="Times New Roman" panose="02020603050405020304" pitchFamily="18" charset="0"/>
                <a:cs typeface="Times New Roman" panose="02020603050405020304" pitchFamily="18" charset="0"/>
              </a:rPr>
              <a:t/>
            </a:r>
            <a:br>
              <a:rPr lang="fr-FR" b="1" dirty="0">
                <a:solidFill>
                  <a:srgbClr val="00B0F0"/>
                </a:solidFill>
                <a:latin typeface="Calibri Light" panose="020F0302020204030204" pitchFamily="34" charset="0"/>
                <a:ea typeface="Times New Roman" panose="02020603050405020304" pitchFamily="18" charset="0"/>
                <a:cs typeface="Times New Roman" panose="02020603050405020304" pitchFamily="18" charset="0"/>
              </a:rPr>
            </a:br>
            <a:endParaRPr lang="fr-FR" dirty="0">
              <a:solidFill>
                <a:srgbClr val="00B0F0"/>
              </a:solidFill>
            </a:endParaRPr>
          </a:p>
        </p:txBody>
      </p:sp>
      <p:sp>
        <p:nvSpPr>
          <p:cNvPr id="3" name="Espace réservé du contenu 2">
            <a:extLst>
              <a:ext uri="{FF2B5EF4-FFF2-40B4-BE49-F238E27FC236}">
                <a16:creationId xmlns:a16="http://schemas.microsoft.com/office/drawing/2014/main" xmlns="" id="{C8ABDCBF-F610-874E-A723-A111D2921885}"/>
              </a:ext>
            </a:extLst>
          </p:cNvPr>
          <p:cNvSpPr>
            <a:spLocks noGrp="1"/>
          </p:cNvSpPr>
          <p:nvPr>
            <p:ph idx="1"/>
          </p:nvPr>
        </p:nvSpPr>
        <p:spPr>
          <a:xfrm>
            <a:off x="677334" y="1807238"/>
            <a:ext cx="8596668" cy="4745962"/>
          </a:xfrm>
        </p:spPr>
        <p:txBody>
          <a:bodyPr anchor="ctr"/>
          <a:lstStyle/>
          <a:p>
            <a:pPr marL="0" indent="0">
              <a:buNone/>
            </a:pPr>
            <a:r>
              <a:rPr lang="fr-FR" sz="2800" dirty="0">
                <a:solidFill>
                  <a:srgbClr val="1F3763"/>
                </a:solidFill>
                <a:effectLst/>
                <a:latin typeface="Calibri" pitchFamily="34" charset="0"/>
                <a:ea typeface="Times New Roman" panose="02020603050405020304" pitchFamily="18" charset="0"/>
                <a:cs typeface="Calibri" pitchFamily="34" charset="0"/>
              </a:rPr>
              <a:t>	</a:t>
            </a:r>
            <a:r>
              <a:rPr lang="fr-FR" sz="2800" b="1" dirty="0">
                <a:solidFill>
                  <a:srgbClr val="1F3763"/>
                </a:solidFill>
                <a:effectLst/>
                <a:latin typeface="Calibri" pitchFamily="34" charset="0"/>
                <a:ea typeface="Times New Roman" panose="02020603050405020304" pitchFamily="18" charset="0"/>
                <a:cs typeface="Calibri" pitchFamily="34" charset="0"/>
              </a:rPr>
              <a:t>7.1.	</a:t>
            </a:r>
            <a:r>
              <a:rPr lang="fr-FR" sz="2800" b="1" u="sng" dirty="0">
                <a:solidFill>
                  <a:srgbClr val="1F3763"/>
                </a:solidFill>
                <a:effectLst/>
                <a:latin typeface="Calibri" pitchFamily="34" charset="0"/>
                <a:ea typeface="Times New Roman" panose="02020603050405020304" pitchFamily="18" charset="0"/>
                <a:cs typeface="Calibri" pitchFamily="34" charset="0"/>
              </a:rPr>
              <a:t>Le rôle du pouvoir publique</a:t>
            </a:r>
          </a:p>
          <a:p>
            <a:pPr marL="0" indent="0" algn="just">
              <a:buNone/>
            </a:pPr>
            <a:r>
              <a:rPr lang="fr-FR" sz="2800" dirty="0">
                <a:effectLst/>
                <a:latin typeface="Calibri" panose="020F0502020204030204" pitchFamily="34" charset="0"/>
                <a:ea typeface="Times New Roman" panose="02020603050405020304" pitchFamily="18" charset="0"/>
                <a:cs typeface="Calibri" pitchFamily="34" charset="0"/>
              </a:rPr>
              <a:t>L’Etat doit structurer à travers des dispositions légales, ce domaine de santé publique moins connu et très peu valorisé.</a:t>
            </a:r>
          </a:p>
          <a:p>
            <a:pPr marL="0" indent="0">
              <a:buNone/>
            </a:pPr>
            <a:r>
              <a:rPr lang="fr-FR" sz="2800" dirty="0">
                <a:solidFill>
                  <a:srgbClr val="1F3763"/>
                </a:solidFill>
                <a:effectLst/>
                <a:latin typeface="Calibri" pitchFamily="34" charset="0"/>
                <a:ea typeface="Times New Roman" panose="02020603050405020304" pitchFamily="18" charset="0"/>
                <a:cs typeface="Calibri" pitchFamily="34" charset="0"/>
              </a:rPr>
              <a:t>	</a:t>
            </a:r>
            <a:r>
              <a:rPr lang="fr-FR" sz="2800" b="1" dirty="0">
                <a:solidFill>
                  <a:srgbClr val="1F3763"/>
                </a:solidFill>
                <a:effectLst/>
                <a:latin typeface="Calibri" pitchFamily="34" charset="0"/>
                <a:ea typeface="Times New Roman" panose="02020603050405020304" pitchFamily="18" charset="0"/>
                <a:cs typeface="Calibri" pitchFamily="34" charset="0"/>
              </a:rPr>
              <a:t>7.2.	</a:t>
            </a:r>
            <a:r>
              <a:rPr lang="fr-FR" sz="2800" b="1" u="sng" dirty="0">
                <a:solidFill>
                  <a:srgbClr val="1F3763"/>
                </a:solidFill>
                <a:effectLst/>
                <a:latin typeface="Calibri" pitchFamily="34" charset="0"/>
                <a:ea typeface="Times New Roman" panose="02020603050405020304" pitchFamily="18" charset="0"/>
                <a:cs typeface="Calibri" pitchFamily="34" charset="0"/>
              </a:rPr>
              <a:t>Épuration et modernisation de la pratique de scarification thérapeutique</a:t>
            </a:r>
          </a:p>
          <a:p>
            <a:pPr marL="0" indent="0" algn="just">
              <a:buNone/>
            </a:pPr>
            <a:r>
              <a:rPr lang="fr-FR" sz="2800" dirty="0">
                <a:effectLst/>
                <a:latin typeface="Calibri" panose="020F0502020204030204" pitchFamily="34" charset="0"/>
                <a:ea typeface="Times New Roman" panose="02020603050405020304" pitchFamily="18" charset="0"/>
                <a:cs typeface="Calibri" pitchFamily="34" charset="0"/>
              </a:rPr>
              <a:t>Plusieurs pans de ce domaine sont à proscrire, d’autres à rationaliser afin d’</a:t>
            </a:r>
            <a:r>
              <a:rPr lang="fr-FR" sz="2800" dirty="0" err="1">
                <a:effectLst/>
                <a:latin typeface="Calibri" panose="020F0502020204030204" pitchFamily="34" charset="0"/>
                <a:ea typeface="Times New Roman" panose="02020603050405020304" pitchFamily="18" charset="0"/>
                <a:cs typeface="Calibri" pitchFamily="34" charset="0"/>
              </a:rPr>
              <a:t>unanimiser</a:t>
            </a:r>
            <a:r>
              <a:rPr lang="fr-FR" sz="2800" dirty="0">
                <a:effectLst/>
                <a:latin typeface="Calibri" panose="020F0502020204030204" pitchFamily="34" charset="0"/>
                <a:ea typeface="Times New Roman" panose="02020603050405020304" pitchFamily="18" charset="0"/>
                <a:cs typeface="Calibri" pitchFamily="34" charset="0"/>
              </a:rPr>
              <a:t> les avis sur cette pratique.</a:t>
            </a:r>
          </a:p>
          <a:p>
            <a:pPr marL="0" indent="0" algn="ctr">
              <a:buNone/>
            </a:pPr>
            <a:endParaRPr lang="fr-FR" dirty="0">
              <a:latin typeface="Calibri" pitchFamily="34" charset="0"/>
              <a:cs typeface="Calibri" pitchFamily="34" charset="0"/>
            </a:endParaRPr>
          </a:p>
        </p:txBody>
      </p:sp>
    </p:spTree>
    <p:extLst>
      <p:ext uri="{BB962C8B-B14F-4D97-AF65-F5344CB8AC3E}">
        <p14:creationId xmlns:p14="http://schemas.microsoft.com/office/powerpoint/2010/main" val="31426481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F124327-33E5-B14A-874C-45F187CF912F}"/>
              </a:ext>
            </a:extLst>
          </p:cNvPr>
          <p:cNvSpPr>
            <a:spLocks noGrp="1"/>
          </p:cNvSpPr>
          <p:nvPr>
            <p:ph type="title"/>
          </p:nvPr>
        </p:nvSpPr>
        <p:spPr/>
        <p:txBody>
          <a:bodyPr>
            <a:noAutofit/>
          </a:bodyPr>
          <a:lstStyle/>
          <a:p>
            <a:pPr algn="ctr"/>
            <a:r>
              <a:rPr lang="fr-FR" b="1" u="sng" dirty="0">
                <a:solidFill>
                  <a:srgbClr val="00B0F0"/>
                </a:solidFill>
                <a:latin typeface="Calibri" pitchFamily="34" charset="0"/>
                <a:ea typeface="Times New Roman" panose="02020603050405020304" pitchFamily="18" charset="0"/>
                <a:cs typeface="Calibri" pitchFamily="34" charset="0"/>
              </a:rPr>
              <a:t>Chapitre 8 </a:t>
            </a:r>
            <a:r>
              <a:rPr lang="fr-FR" sz="3200" b="1" dirty="0">
                <a:solidFill>
                  <a:srgbClr val="00B0F0"/>
                </a:solidFill>
                <a:latin typeface="Calibri" pitchFamily="34" charset="0"/>
                <a:ea typeface="Times New Roman" panose="02020603050405020304" pitchFamily="18" charset="0"/>
                <a:cs typeface="Calibri" pitchFamily="34" charset="0"/>
              </a:rPr>
              <a:t>: De la nécessité de nouvelles approches ontologique pour une intégration au système formel de santé au Bénin</a:t>
            </a:r>
            <a:br>
              <a:rPr lang="fr-FR" sz="3200" b="1" dirty="0">
                <a:solidFill>
                  <a:srgbClr val="00B0F0"/>
                </a:solidFill>
                <a:latin typeface="Calibri" pitchFamily="34" charset="0"/>
                <a:ea typeface="Times New Roman" panose="02020603050405020304" pitchFamily="18" charset="0"/>
                <a:cs typeface="Calibri" pitchFamily="34" charset="0"/>
              </a:rPr>
            </a:br>
            <a:endParaRPr lang="fr-FR" dirty="0">
              <a:solidFill>
                <a:srgbClr val="00B0F0"/>
              </a:solidFill>
              <a:latin typeface="Calibri" pitchFamily="34" charset="0"/>
              <a:cs typeface="Calibri" pitchFamily="34" charset="0"/>
            </a:endParaRPr>
          </a:p>
        </p:txBody>
      </p:sp>
      <p:sp>
        <p:nvSpPr>
          <p:cNvPr id="3" name="Espace réservé du contenu 2">
            <a:extLst>
              <a:ext uri="{FF2B5EF4-FFF2-40B4-BE49-F238E27FC236}">
                <a16:creationId xmlns:a16="http://schemas.microsoft.com/office/drawing/2014/main" xmlns="" id="{65D4F566-C8CC-D840-9789-F2BC72AFB4B9}"/>
              </a:ext>
            </a:extLst>
          </p:cNvPr>
          <p:cNvSpPr>
            <a:spLocks noGrp="1"/>
          </p:cNvSpPr>
          <p:nvPr>
            <p:ph idx="1"/>
          </p:nvPr>
        </p:nvSpPr>
        <p:spPr>
          <a:xfrm>
            <a:off x="677334" y="2367627"/>
            <a:ext cx="8596668" cy="3880773"/>
          </a:xfrm>
        </p:spPr>
        <p:txBody>
          <a:bodyPr anchor="ctr">
            <a:normAutofit lnSpcReduction="10000"/>
          </a:bodyPr>
          <a:lstStyle/>
          <a:p>
            <a:pPr marL="0" indent="0">
              <a:buNone/>
            </a:pPr>
            <a:r>
              <a:rPr lang="fr-FR" sz="2400" b="1" dirty="0">
                <a:effectLst/>
                <a:latin typeface="Calibri" panose="020F0502020204030204" pitchFamily="34" charset="0"/>
                <a:ea typeface="Times New Roman" panose="02020603050405020304" pitchFamily="18" charset="0"/>
                <a:cs typeface="Times New Roman" panose="02020603050405020304" pitchFamily="18" charset="0"/>
              </a:rPr>
              <a:t>	8.1. </a:t>
            </a:r>
            <a:r>
              <a:rPr lang="fr-FR" sz="2400" b="1" u="sng" dirty="0">
                <a:effectLst/>
                <a:latin typeface="Calibri" panose="020F0502020204030204" pitchFamily="34" charset="0"/>
                <a:ea typeface="Times New Roman" panose="02020603050405020304" pitchFamily="18" charset="0"/>
                <a:cs typeface="Times New Roman" panose="02020603050405020304" pitchFamily="18" charset="0"/>
              </a:rPr>
              <a:t>De l’intégration de la scarification au système formel de santé</a:t>
            </a:r>
          </a:p>
          <a:p>
            <a:pPr marL="0" indent="0" algn="just">
              <a:buNone/>
            </a:pPr>
            <a:r>
              <a:rPr lang="fr-FR" sz="2400" dirty="0">
                <a:effectLst/>
                <a:latin typeface="Calibri" panose="020F0502020204030204" pitchFamily="34" charset="0"/>
                <a:ea typeface="Times New Roman" panose="02020603050405020304" pitchFamily="18" charset="0"/>
                <a:cs typeface="Times New Roman" panose="02020603050405020304" pitchFamily="18" charset="0"/>
              </a:rPr>
              <a:t>Nous proposerons ici des stratégies afin que les acteurs de la scarification soient présents dans les centres de santé, de manière permanente.</a:t>
            </a:r>
          </a:p>
          <a:p>
            <a:pPr marL="0" indent="0">
              <a:buNone/>
            </a:pPr>
            <a:r>
              <a:rPr lang="fr-FR" sz="2400" b="1" dirty="0">
                <a:effectLst/>
                <a:latin typeface="Calibri" panose="020F0502020204030204" pitchFamily="34" charset="0"/>
                <a:ea typeface="Times New Roman" panose="02020603050405020304" pitchFamily="18" charset="0"/>
                <a:cs typeface="Times New Roman" panose="02020603050405020304" pitchFamily="18" charset="0"/>
              </a:rPr>
              <a:t>	8.2. </a:t>
            </a:r>
            <a:r>
              <a:rPr lang="fr-FR" sz="2400" b="1" u="sng" dirty="0">
                <a:effectLst/>
                <a:latin typeface="Calibri" panose="020F0502020204030204" pitchFamily="34" charset="0"/>
                <a:ea typeface="Times New Roman" panose="02020603050405020304" pitchFamily="18" charset="0"/>
                <a:cs typeface="Times New Roman" panose="02020603050405020304" pitchFamily="18" charset="0"/>
              </a:rPr>
              <a:t>Vers une symbiose entre les acteurs</a:t>
            </a:r>
          </a:p>
          <a:p>
            <a:pPr marL="0" indent="0" algn="just">
              <a:buNone/>
            </a:pPr>
            <a:r>
              <a:rPr lang="fr-FR" sz="2400" dirty="0">
                <a:effectLst/>
                <a:latin typeface="Calibri" panose="020F0502020204030204" pitchFamily="34" charset="0"/>
                <a:ea typeface="Times New Roman" panose="02020603050405020304" pitchFamily="18" charset="0"/>
                <a:cs typeface="Times New Roman" panose="02020603050405020304" pitchFamily="18" charset="0"/>
              </a:rPr>
              <a:t>Il s’agit pour nous ici de proposer des cadres de formation pouvant permettre concrètement à un médecin conventionnel d’orienter en cas de besoin les patients, par ordonnance vers les scarificateurs de son hôpital et vice versa.</a:t>
            </a:r>
          </a:p>
          <a:p>
            <a:pPr marL="0" indent="0" algn="ctr">
              <a:buNone/>
            </a:pPr>
            <a:endParaRPr lang="fr-FR" dirty="0"/>
          </a:p>
        </p:txBody>
      </p:sp>
    </p:spTree>
    <p:extLst>
      <p:ext uri="{BB962C8B-B14F-4D97-AF65-F5344CB8AC3E}">
        <p14:creationId xmlns:p14="http://schemas.microsoft.com/office/powerpoint/2010/main" val="34175905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AEADD4D4-9E2D-044A-8418-D8259F9121CC}"/>
              </a:ext>
            </a:extLst>
          </p:cNvPr>
          <p:cNvSpPr>
            <a:spLocks noGrp="1"/>
          </p:cNvSpPr>
          <p:nvPr>
            <p:ph type="title"/>
          </p:nvPr>
        </p:nvSpPr>
        <p:spPr>
          <a:xfrm>
            <a:off x="677334" y="152400"/>
            <a:ext cx="8596668" cy="1320800"/>
          </a:xfrm>
        </p:spPr>
        <p:txBody>
          <a:bodyPr>
            <a:normAutofit fontScale="90000"/>
          </a:bodyPr>
          <a:lstStyle/>
          <a:p>
            <a:pPr algn="ctr"/>
            <a:r>
              <a:rPr lang="fr-FR" sz="3100" b="1" u="sng" dirty="0">
                <a:solidFill>
                  <a:srgbClr val="00B0F0"/>
                </a:solidFill>
                <a:latin typeface="Calibri" panose="020F0502020204030204" pitchFamily="34" charset="0"/>
                <a:ea typeface="Times New Roman" panose="02020603050405020304" pitchFamily="18" charset="0"/>
                <a:cs typeface="Times New Roman" panose="02020603050405020304" pitchFamily="18" charset="0"/>
              </a:rPr>
              <a:t>Chapitre 9</a:t>
            </a:r>
            <a:r>
              <a:rPr lang="fr-FR" sz="3100" b="1" dirty="0">
                <a:solidFill>
                  <a:srgbClr val="00B0F0"/>
                </a:solidFill>
                <a:latin typeface="Calibri" panose="020F0502020204030204" pitchFamily="34" charset="0"/>
                <a:ea typeface="Times New Roman" panose="02020603050405020304" pitchFamily="18" charset="0"/>
                <a:cs typeface="Times New Roman" panose="02020603050405020304" pitchFamily="18" charset="0"/>
              </a:rPr>
              <a:t> : Vers une opérationnalisation de la scarification thérapeutique en médecine traditionnelle</a:t>
            </a:r>
            <a:r>
              <a:rPr lang="fr-FR" dirty="0">
                <a:solidFill>
                  <a:srgbClr val="00B0F0"/>
                </a:solidFill>
                <a:latin typeface="Calibri" panose="020F0502020204030204" pitchFamily="34" charset="0"/>
                <a:ea typeface="Times New Roman" panose="02020603050405020304" pitchFamily="18" charset="0"/>
                <a:cs typeface="Times New Roman" panose="02020603050405020304" pitchFamily="18" charset="0"/>
              </a:rPr>
              <a:t/>
            </a:r>
            <a:br>
              <a:rPr lang="fr-FR" dirty="0">
                <a:solidFill>
                  <a:srgbClr val="00B0F0"/>
                </a:solidFill>
                <a:latin typeface="Calibri" panose="020F0502020204030204" pitchFamily="34" charset="0"/>
                <a:ea typeface="Times New Roman" panose="02020603050405020304" pitchFamily="18" charset="0"/>
                <a:cs typeface="Times New Roman" panose="02020603050405020304" pitchFamily="18" charset="0"/>
              </a:rPr>
            </a:br>
            <a:endParaRPr lang="fr-FR" dirty="0">
              <a:solidFill>
                <a:srgbClr val="00B0F0"/>
              </a:solidFill>
            </a:endParaRPr>
          </a:p>
        </p:txBody>
      </p:sp>
      <p:sp>
        <p:nvSpPr>
          <p:cNvPr id="3" name="Espace réservé du contenu 2">
            <a:extLst>
              <a:ext uri="{FF2B5EF4-FFF2-40B4-BE49-F238E27FC236}">
                <a16:creationId xmlns:a16="http://schemas.microsoft.com/office/drawing/2014/main" xmlns="" id="{4FB7EE9F-83CF-F645-ABCF-CA1B16A69CB8}"/>
              </a:ext>
            </a:extLst>
          </p:cNvPr>
          <p:cNvSpPr>
            <a:spLocks noGrp="1"/>
          </p:cNvSpPr>
          <p:nvPr>
            <p:ph idx="1"/>
          </p:nvPr>
        </p:nvSpPr>
        <p:spPr>
          <a:xfrm>
            <a:off x="677334" y="1828800"/>
            <a:ext cx="8596668" cy="4419600"/>
          </a:xfrm>
        </p:spPr>
        <p:txBody>
          <a:bodyPr anchor="ctr">
            <a:noAutofit/>
          </a:bodyPr>
          <a:lstStyle/>
          <a:p>
            <a:pPr algn="just"/>
            <a:r>
              <a:rPr lang="fr-FR" sz="2100" b="1" dirty="0">
                <a:effectLst/>
                <a:latin typeface="Calibri" panose="020F0502020204030204" pitchFamily="34" charset="0"/>
                <a:ea typeface="Times New Roman" panose="02020603050405020304" pitchFamily="18" charset="0"/>
                <a:cs typeface="Times New Roman" panose="02020603050405020304" pitchFamily="18" charset="0"/>
              </a:rPr>
              <a:t>9.1. </a:t>
            </a:r>
            <a:r>
              <a:rPr lang="fr-FR" sz="2100" b="1" u="sng" dirty="0">
                <a:effectLst/>
                <a:latin typeface="Calibri" panose="020F0502020204030204" pitchFamily="34" charset="0"/>
                <a:ea typeface="Times New Roman" panose="02020603050405020304" pitchFamily="18" charset="0"/>
                <a:cs typeface="Times New Roman" panose="02020603050405020304" pitchFamily="18" charset="0"/>
              </a:rPr>
              <a:t>Scientificité de la pratique de scarification thérapeutique</a:t>
            </a:r>
          </a:p>
          <a:p>
            <a:pPr marL="0" indent="0" algn="just">
              <a:buNone/>
            </a:pPr>
            <a:r>
              <a:rPr lang="fr-FR" sz="2100" dirty="0">
                <a:effectLst/>
                <a:latin typeface="Calibri" panose="020F0502020204030204" pitchFamily="34" charset="0"/>
                <a:ea typeface="Times New Roman" panose="02020603050405020304" pitchFamily="18" charset="0"/>
                <a:cs typeface="Times New Roman" panose="02020603050405020304" pitchFamily="18" charset="0"/>
              </a:rPr>
              <a:t>Nous nous interrogeons ici sur les aspects scientifiques de cette pratique. Il est de ces rites « mythologisés » pour ainsi dire, mais qui sont bien sous-tendus par des causalités non encore élucidées. Il s’agit donc pour nous d’ouvrir une piste à une considération épistémologique de ce corpus de pratiques, pour l’instant mystérieux, afin de le faire passer d’un « état théologique » à un « état positif », pour emprunter les termes de Durkheim. </a:t>
            </a:r>
          </a:p>
          <a:p>
            <a:pPr algn="just"/>
            <a:r>
              <a:rPr lang="fr-FR" sz="2100" b="1" dirty="0">
                <a:effectLst/>
                <a:latin typeface="Calibri" panose="020F0502020204030204" pitchFamily="34" charset="0"/>
                <a:ea typeface="Times New Roman" panose="02020603050405020304" pitchFamily="18" charset="0"/>
                <a:cs typeface="Times New Roman" panose="02020603050405020304" pitchFamily="18" charset="0"/>
              </a:rPr>
              <a:t>9.2. </a:t>
            </a:r>
            <a:r>
              <a:rPr lang="fr-FR" sz="2100" b="1" u="sng" dirty="0">
                <a:effectLst/>
                <a:latin typeface="Calibri" panose="020F0502020204030204" pitchFamily="34" charset="0"/>
                <a:ea typeface="Times New Roman" panose="02020603050405020304" pitchFamily="18" charset="0"/>
                <a:cs typeface="Times New Roman" panose="02020603050405020304" pitchFamily="18" charset="0"/>
              </a:rPr>
              <a:t>De l’idée d’une filière ou d’une discipline dans nos Facultés de médecine</a:t>
            </a:r>
          </a:p>
          <a:p>
            <a:pPr marL="0" indent="0" algn="just">
              <a:buNone/>
            </a:pPr>
            <a:r>
              <a:rPr lang="fr-FR" sz="2100" dirty="0">
                <a:effectLst/>
                <a:latin typeface="Calibri" panose="020F0502020204030204" pitchFamily="34" charset="0"/>
                <a:ea typeface="Times New Roman" panose="02020603050405020304" pitchFamily="18" charset="0"/>
                <a:cs typeface="Times New Roman" panose="02020603050405020304" pitchFamily="18" charset="0"/>
              </a:rPr>
              <a:t>La question autour de laquelle s’articulera ce chapitre est relative à la possibilité d’inscrire la scarification thérapeutique comme une filière dans nos facultés de Médecine, afin de la systématiser davantage et d’amener la population à jouir de ses avantages. A cet effet, nous présenterons un </a:t>
            </a:r>
            <a:r>
              <a:rPr lang="fr-FR" sz="2100" dirty="0" err="1">
                <a:effectLst/>
                <a:latin typeface="Calibri" panose="020F0502020204030204" pitchFamily="34" charset="0"/>
                <a:ea typeface="Times New Roman" panose="02020603050405020304" pitchFamily="18" charset="0"/>
                <a:cs typeface="Times New Roman" panose="02020603050405020304" pitchFamily="18" charset="0"/>
              </a:rPr>
              <a:t>micro-programme</a:t>
            </a:r>
            <a:r>
              <a:rPr lang="fr-FR" sz="2100" dirty="0">
                <a:effectLst/>
                <a:latin typeface="Calibri" panose="020F0502020204030204" pitchFamily="34" charset="0"/>
                <a:ea typeface="Times New Roman" panose="02020603050405020304" pitchFamily="18" charset="0"/>
                <a:cs typeface="Times New Roman" panose="02020603050405020304" pitchFamily="18" charset="0"/>
              </a:rPr>
              <a:t> de formation qui aura pour vocation d’inscrire la scarification comme pratique médicale à part entière dont sont instruits les médecins.</a:t>
            </a:r>
          </a:p>
          <a:p>
            <a:pPr marL="0" indent="0" algn="ctr">
              <a:buNone/>
            </a:pPr>
            <a:endParaRPr lang="fr-FR" sz="2100" dirty="0"/>
          </a:p>
        </p:txBody>
      </p:sp>
    </p:spTree>
    <p:extLst>
      <p:ext uri="{BB962C8B-B14F-4D97-AF65-F5344CB8AC3E}">
        <p14:creationId xmlns:p14="http://schemas.microsoft.com/office/powerpoint/2010/main" val="1751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2A928E8-2568-F443-B469-6AB64A690496}"/>
              </a:ext>
            </a:extLst>
          </p:cNvPr>
          <p:cNvSpPr>
            <a:spLocks noGrp="1"/>
          </p:cNvSpPr>
          <p:nvPr>
            <p:ph type="title"/>
          </p:nvPr>
        </p:nvSpPr>
        <p:spPr/>
        <p:txBody>
          <a:bodyPr/>
          <a:lstStyle/>
          <a:p>
            <a:pPr algn="ctr"/>
            <a:r>
              <a:rPr lang="fr-FR" b="1" dirty="0">
                <a:solidFill>
                  <a:srgbClr val="00B0F0"/>
                </a:solidFill>
                <a:latin typeface="Calibri" panose="020F0502020204030204" pitchFamily="34" charset="0"/>
                <a:ea typeface="Times New Roman" panose="02020603050405020304" pitchFamily="18" charset="0"/>
                <a:cs typeface="Times New Roman" panose="02020603050405020304" pitchFamily="18" charset="0"/>
              </a:rPr>
              <a:t>Problèmes universels de santé publique</a:t>
            </a:r>
            <a:endParaRPr lang="fr-FR" dirty="0">
              <a:solidFill>
                <a:srgbClr val="00B0F0"/>
              </a:solidFill>
            </a:endParaRPr>
          </a:p>
        </p:txBody>
      </p:sp>
      <p:sp>
        <p:nvSpPr>
          <p:cNvPr id="3" name="Espace réservé du contenu 2">
            <a:extLst>
              <a:ext uri="{FF2B5EF4-FFF2-40B4-BE49-F238E27FC236}">
                <a16:creationId xmlns:a16="http://schemas.microsoft.com/office/drawing/2014/main" xmlns="" id="{FD7F41DA-751A-7049-B510-4D3633CC24D5}"/>
              </a:ext>
            </a:extLst>
          </p:cNvPr>
          <p:cNvSpPr>
            <a:spLocks noGrp="1"/>
          </p:cNvSpPr>
          <p:nvPr>
            <p:ph idx="1"/>
          </p:nvPr>
        </p:nvSpPr>
        <p:spPr>
          <a:xfrm>
            <a:off x="609600" y="1295400"/>
            <a:ext cx="8596668" cy="3880773"/>
          </a:xfrm>
        </p:spPr>
        <p:txBody>
          <a:bodyPr anchor="ctr">
            <a:normAutofit/>
          </a:bodyPr>
          <a:lstStyle/>
          <a:p>
            <a:r>
              <a:rPr lang="fr-FR" sz="3600" dirty="0"/>
              <a:t>Maladies ordinaires</a:t>
            </a:r>
          </a:p>
          <a:p>
            <a:endParaRPr lang="fr-FR" sz="3600" dirty="0"/>
          </a:p>
          <a:p>
            <a:r>
              <a:rPr lang="fr-FR" sz="3600" dirty="0"/>
              <a:t>Maladies paranormales</a:t>
            </a:r>
          </a:p>
        </p:txBody>
      </p:sp>
    </p:spTree>
    <p:extLst>
      <p:ext uri="{BB962C8B-B14F-4D97-AF65-F5344CB8AC3E}">
        <p14:creationId xmlns:p14="http://schemas.microsoft.com/office/powerpoint/2010/main" val="45598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marL="0" indent="0" algn="just">
              <a:buNone/>
            </a:pPr>
            <a:r>
              <a:rPr lang="fr-FR" sz="3600">
                <a:latin typeface="Calibri" pitchFamily="34" charset="0"/>
                <a:cs typeface="Calibri" pitchFamily="34" charset="0"/>
              </a:rPr>
              <a:t>En somme, la </a:t>
            </a:r>
            <a:r>
              <a:rPr lang="fr-FR" sz="3600" dirty="0">
                <a:latin typeface="Calibri" pitchFamily="34" charset="0"/>
                <a:cs typeface="Calibri" pitchFamily="34" charset="0"/>
              </a:rPr>
              <a:t>scarification doit donc </a:t>
            </a:r>
            <a:r>
              <a:rPr lang="fr-FR" sz="3600">
                <a:latin typeface="Calibri" pitchFamily="34" charset="0"/>
                <a:cs typeface="Calibri" pitchFamily="34" charset="0"/>
              </a:rPr>
              <a:t>être reconnue, </a:t>
            </a:r>
            <a:r>
              <a:rPr lang="fr-FR" sz="3600" dirty="0">
                <a:latin typeface="Calibri" pitchFamily="34" charset="0"/>
                <a:cs typeface="Calibri" pitchFamily="34" charset="0"/>
              </a:rPr>
              <a:t>légaliser et systématiser pour le bonheur </a:t>
            </a:r>
            <a:r>
              <a:rPr lang="fr-FR" sz="3600">
                <a:latin typeface="Calibri" pitchFamily="34" charset="0"/>
                <a:cs typeface="Calibri" pitchFamily="34" charset="0"/>
              </a:rPr>
              <a:t>des populations.</a:t>
            </a:r>
            <a:endParaRPr lang="fr-FR" dirty="0">
              <a:latin typeface="Calibri" pitchFamily="34" charset="0"/>
              <a:cs typeface="Calibri" pitchFamily="34" charset="0"/>
            </a:endParaRPr>
          </a:p>
        </p:txBody>
      </p:sp>
    </p:spTree>
    <p:extLst>
      <p:ext uri="{BB962C8B-B14F-4D97-AF65-F5344CB8AC3E}">
        <p14:creationId xmlns:p14="http://schemas.microsoft.com/office/powerpoint/2010/main" val="3970962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1800" dirty="0">
                <a:latin typeface="Calibri" panose="020F0502020204030204" pitchFamily="34" charset="0"/>
                <a:ea typeface="Times New Roman" panose="02020603050405020304" pitchFamily="18" charset="0"/>
                <a:cs typeface="Times New Roman" panose="02020603050405020304" pitchFamily="18" charset="0"/>
              </a:rPr>
              <a:t/>
            </a:r>
            <a:br>
              <a:rPr lang="fr-FR" sz="1800" dirty="0">
                <a:latin typeface="Calibri" panose="020F0502020204030204" pitchFamily="34" charset="0"/>
                <a:ea typeface="Times New Roman" panose="02020603050405020304" pitchFamily="18" charset="0"/>
                <a:cs typeface="Times New Roman" panose="02020603050405020304" pitchFamily="18" charset="0"/>
              </a:rPr>
            </a:br>
            <a:endParaRPr lang="fr-FR" dirty="0"/>
          </a:p>
        </p:txBody>
      </p:sp>
      <p:sp>
        <p:nvSpPr>
          <p:cNvPr id="3" name="Espace réservé du contenu 2"/>
          <p:cNvSpPr>
            <a:spLocks noGrp="1"/>
          </p:cNvSpPr>
          <p:nvPr>
            <p:ph idx="1"/>
          </p:nvPr>
        </p:nvSpPr>
        <p:spPr>
          <a:xfrm>
            <a:off x="685800" y="1295400"/>
            <a:ext cx="8596668" cy="3880773"/>
          </a:xfrm>
        </p:spPr>
        <p:txBody>
          <a:bodyPr>
            <a:normAutofit/>
          </a:bodyPr>
          <a:lstStyle/>
          <a:p>
            <a:pPr algn="just"/>
            <a:r>
              <a:rPr lang="fr-FR" sz="4800" dirty="0">
                <a:latin typeface="Calibri" panose="020F0502020204030204" pitchFamily="34" charset="0"/>
                <a:ea typeface="Times New Roman" panose="02020603050405020304" pitchFamily="18" charset="0"/>
                <a:cs typeface="Times New Roman" panose="02020603050405020304" pitchFamily="18" charset="0"/>
              </a:rPr>
              <a:t>Solutions africaines originales </a:t>
            </a:r>
            <a:r>
              <a:rPr lang="fr-FR" sz="4800" b="1" dirty="0">
                <a:latin typeface="Calibri" panose="020F0502020204030204" pitchFamily="34" charset="0"/>
                <a:ea typeface="Times New Roman" panose="02020603050405020304" pitchFamily="18" charset="0"/>
                <a:cs typeface="Times New Roman" panose="02020603050405020304" pitchFamily="18" charset="0"/>
              </a:rPr>
              <a:t>méconnues </a:t>
            </a:r>
            <a:r>
              <a:rPr lang="fr-FR" sz="4800" dirty="0">
                <a:latin typeface="Calibri" panose="020F0502020204030204" pitchFamily="34" charset="0"/>
                <a:ea typeface="Times New Roman" panose="02020603050405020304" pitchFamily="18" charset="0"/>
                <a:cs typeface="Times New Roman" panose="02020603050405020304" pitchFamily="18" charset="0"/>
              </a:rPr>
              <a:t>ou</a:t>
            </a:r>
            <a:r>
              <a:rPr lang="fr-FR" sz="4800" b="1" dirty="0">
                <a:latin typeface="Calibri" panose="020F0502020204030204" pitchFamily="34" charset="0"/>
                <a:ea typeface="Times New Roman" panose="02020603050405020304" pitchFamily="18" charset="0"/>
                <a:cs typeface="Times New Roman" panose="02020603050405020304" pitchFamily="18" charset="0"/>
              </a:rPr>
              <a:t> exclues par la nosologie occidentale</a:t>
            </a:r>
            <a:endParaRPr lang="fr-FR" sz="4800" dirty="0">
              <a:latin typeface="Calibri" panose="020F0502020204030204" pitchFamily="34" charset="0"/>
              <a:ea typeface="Times New Roman" panose="02020603050405020304" pitchFamily="18" charset="0"/>
              <a:cs typeface="Times New Roman" panose="02020603050405020304" pitchFamily="18" charset="0"/>
            </a:endParaRPr>
          </a:p>
          <a:p>
            <a:pPr algn="just"/>
            <a:r>
              <a:rPr lang="fr-FR" sz="4800" dirty="0">
                <a:latin typeface="Calibri" panose="020F0502020204030204" pitchFamily="34" charset="0"/>
                <a:ea typeface="Times New Roman" panose="02020603050405020304" pitchFamily="18" charset="0"/>
                <a:cs typeface="Times New Roman" panose="02020603050405020304" pitchFamily="18" charset="0"/>
              </a:rPr>
              <a:t>Au nombre de ces pratiques, nous avons </a:t>
            </a:r>
            <a:r>
              <a:rPr lang="fr-FR" sz="4800" b="1" dirty="0">
                <a:latin typeface="Calibri" panose="020F0502020204030204" pitchFamily="34" charset="0"/>
                <a:ea typeface="Times New Roman" panose="02020603050405020304" pitchFamily="18" charset="0"/>
                <a:cs typeface="Times New Roman" panose="02020603050405020304" pitchFamily="18" charset="0"/>
              </a:rPr>
              <a:t>la scarification</a:t>
            </a:r>
            <a:endParaRPr lang="fr-FR" sz="4800" dirty="0"/>
          </a:p>
          <a:p>
            <a:endParaRPr lang="fr-FR" sz="4800" dirty="0"/>
          </a:p>
        </p:txBody>
      </p:sp>
    </p:spTree>
    <p:extLst>
      <p:ext uri="{BB962C8B-B14F-4D97-AF65-F5344CB8AC3E}">
        <p14:creationId xmlns:p14="http://schemas.microsoft.com/office/powerpoint/2010/main" val="3120131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E18B5F6E-91F1-AA40-98F3-64669709EC2B}"/>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xmlns="" id="{C5ACC126-5073-7140-8D06-E1AC08579BF0}"/>
              </a:ext>
            </a:extLst>
          </p:cNvPr>
          <p:cNvSpPr>
            <a:spLocks noGrp="1"/>
          </p:cNvSpPr>
          <p:nvPr>
            <p:ph idx="1"/>
          </p:nvPr>
        </p:nvSpPr>
        <p:spPr/>
        <p:txBody>
          <a:bodyPr anchor="ctr"/>
          <a:lstStyle/>
          <a:p>
            <a:r>
              <a:rPr lang="fr-FR" sz="4800" dirty="0">
                <a:effectLst/>
                <a:latin typeface="Calibri" panose="020F0502020204030204" pitchFamily="34" charset="0"/>
                <a:ea typeface="Times New Roman" panose="02020603050405020304" pitchFamily="18" charset="0"/>
                <a:cs typeface="Times New Roman" panose="02020603050405020304" pitchFamily="18" charset="0"/>
              </a:rPr>
              <a:t>La scarification identitaire ;</a:t>
            </a:r>
          </a:p>
          <a:p>
            <a:r>
              <a:rPr lang="fr-FR" sz="4800" dirty="0"/>
              <a:t>La scarification thérapeutique (conventionnelle ou traditionnelle).</a:t>
            </a:r>
            <a:endParaRPr lang="fr-FR" sz="4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ctr">
              <a:buNone/>
            </a:pPr>
            <a:endParaRPr lang="fr-FR" dirty="0"/>
          </a:p>
        </p:txBody>
      </p:sp>
    </p:spTree>
    <p:extLst>
      <p:ext uri="{BB962C8B-B14F-4D97-AF65-F5344CB8AC3E}">
        <p14:creationId xmlns:p14="http://schemas.microsoft.com/office/powerpoint/2010/main" val="2935323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solidFill>
                  <a:schemeClr val="tx1"/>
                </a:solidFill>
              </a:rPr>
              <a:t> </a:t>
            </a:r>
            <a:r>
              <a:rPr lang="fr-FR" dirty="0">
                <a:solidFill>
                  <a:srgbClr val="00B0F0"/>
                </a:solidFill>
              </a:rPr>
              <a:t>La scarification identitaire</a:t>
            </a:r>
          </a:p>
        </p:txBody>
      </p:sp>
      <p:sp>
        <p:nvSpPr>
          <p:cNvPr id="3" name="Espace réservé du contenu 2"/>
          <p:cNvSpPr>
            <a:spLocks noGrp="1"/>
          </p:cNvSpPr>
          <p:nvPr>
            <p:ph idx="1"/>
          </p:nvPr>
        </p:nvSpPr>
        <p:spPr/>
        <p:txBody>
          <a:bodyPr/>
          <a:lstStyle/>
          <a:p>
            <a:pPr algn="r"/>
            <a:endParaRPr lang="fr-FR"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219200"/>
            <a:ext cx="5181599"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oneTexte 4"/>
          <p:cNvSpPr txBox="1"/>
          <p:nvPr/>
        </p:nvSpPr>
        <p:spPr>
          <a:xfrm>
            <a:off x="7543800" y="4286071"/>
            <a:ext cx="2133600" cy="1200329"/>
          </a:xfrm>
          <a:prstGeom prst="rect">
            <a:avLst/>
          </a:prstGeom>
          <a:noFill/>
        </p:spPr>
        <p:txBody>
          <a:bodyPr wrap="square" rtlCol="0">
            <a:spAutoFit/>
          </a:bodyPr>
          <a:lstStyle/>
          <a:p>
            <a:pPr algn="ctr"/>
            <a:r>
              <a:rPr lang="fr-FR" dirty="0"/>
              <a:t>Scarification identitaire d’une prêtresse du culte OGOU</a:t>
            </a:r>
          </a:p>
        </p:txBody>
      </p:sp>
    </p:spTree>
    <p:extLst>
      <p:ext uri="{BB962C8B-B14F-4D97-AF65-F5344CB8AC3E}">
        <p14:creationId xmlns:p14="http://schemas.microsoft.com/office/powerpoint/2010/main" val="590425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solidFill>
                  <a:srgbClr val="00B0F0"/>
                </a:solidFill>
              </a:rPr>
              <a:t>La scarification thérapeutique (conventionnelle ou traditionnelle)</a:t>
            </a:r>
          </a:p>
        </p:txBody>
      </p:sp>
      <p:sp>
        <p:nvSpPr>
          <p:cNvPr id="3" name="Espace réservé du contenu 2"/>
          <p:cNvSpPr>
            <a:spLocks noGrp="1"/>
          </p:cNvSpPr>
          <p:nvPr>
            <p:ph idx="1"/>
          </p:nvPr>
        </p:nvSpPr>
        <p:spPr/>
        <p:txBody>
          <a:bodyPr/>
          <a:lstStyle/>
          <a:p>
            <a:r>
              <a:rPr lang="fr-FR" dirty="0"/>
              <a:t> </a:t>
            </a:r>
            <a:endParaRPr lang="fr-FR" sz="4000" dirty="0"/>
          </a:p>
          <a:p>
            <a:endParaRPr lang="fr-FR" dirty="0"/>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828800"/>
            <a:ext cx="32766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1828800"/>
            <a:ext cx="3276600" cy="4059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1814945"/>
            <a:ext cx="3505200" cy="4031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oneTexte 3"/>
          <p:cNvSpPr txBox="1"/>
          <p:nvPr/>
        </p:nvSpPr>
        <p:spPr>
          <a:xfrm>
            <a:off x="457200" y="6183868"/>
            <a:ext cx="10744200" cy="369332"/>
          </a:xfrm>
          <a:prstGeom prst="rect">
            <a:avLst/>
          </a:prstGeom>
          <a:noFill/>
        </p:spPr>
        <p:txBody>
          <a:bodyPr wrap="square" rtlCol="0">
            <a:spAutoFit/>
          </a:bodyPr>
          <a:lstStyle/>
          <a:p>
            <a:pPr algn="ctr"/>
            <a:r>
              <a:rPr lang="fr-FR" dirty="0"/>
              <a:t>Processus de scarification contre les maladies cardiaques</a:t>
            </a:r>
          </a:p>
        </p:txBody>
      </p:sp>
    </p:spTree>
    <p:extLst>
      <p:ext uri="{BB962C8B-B14F-4D97-AF65-F5344CB8AC3E}">
        <p14:creationId xmlns:p14="http://schemas.microsoft.com/office/powerpoint/2010/main" val="3916265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B66FFC2-4194-DE4E-B89C-6055C1820604}"/>
              </a:ext>
            </a:extLst>
          </p:cNvPr>
          <p:cNvSpPr>
            <a:spLocks noGrp="1"/>
          </p:cNvSpPr>
          <p:nvPr>
            <p:ph type="title"/>
          </p:nvPr>
        </p:nvSpPr>
        <p:spPr/>
        <p:txBody>
          <a:bodyPr>
            <a:normAutofit/>
          </a:bodyPr>
          <a:lstStyle/>
          <a:p>
            <a:pPr algn="ctr"/>
            <a:r>
              <a:rPr lang="fr-FR" sz="4400" dirty="0">
                <a:solidFill>
                  <a:srgbClr val="00B0F0"/>
                </a:solidFill>
                <a:latin typeface="Calibri" panose="020F0502020204030204" pitchFamily="34" charset="0"/>
                <a:ea typeface="Times New Roman" panose="02020603050405020304" pitchFamily="18" charset="0"/>
                <a:cs typeface="Times New Roman" panose="02020603050405020304" pitchFamily="18" charset="0"/>
              </a:rPr>
              <a:t>Pertinence du sujet d’étude</a:t>
            </a:r>
            <a:endParaRPr lang="fr-FR" sz="4400" dirty="0">
              <a:solidFill>
                <a:srgbClr val="00B0F0"/>
              </a:solidFill>
            </a:endParaRPr>
          </a:p>
        </p:txBody>
      </p:sp>
      <p:sp>
        <p:nvSpPr>
          <p:cNvPr id="3" name="Espace réservé du contenu 2">
            <a:extLst>
              <a:ext uri="{FF2B5EF4-FFF2-40B4-BE49-F238E27FC236}">
                <a16:creationId xmlns:a16="http://schemas.microsoft.com/office/drawing/2014/main" xmlns="" id="{6AE836E8-D263-9343-BA09-A226DF116D88}"/>
              </a:ext>
            </a:extLst>
          </p:cNvPr>
          <p:cNvSpPr>
            <a:spLocks noGrp="1"/>
          </p:cNvSpPr>
          <p:nvPr>
            <p:ph idx="1"/>
          </p:nvPr>
        </p:nvSpPr>
        <p:spPr>
          <a:xfrm>
            <a:off x="677334" y="1752600"/>
            <a:ext cx="8596668" cy="3880773"/>
          </a:xfrm>
        </p:spPr>
        <p:txBody>
          <a:bodyPr anchor="ctr">
            <a:normAutofit/>
          </a:bodyPr>
          <a:lstStyle/>
          <a:p>
            <a:r>
              <a:rPr lang="fr-FR" sz="2800" dirty="0">
                <a:effectLst/>
                <a:latin typeface="Calibri" panose="020F0502020204030204" pitchFamily="34" charset="0"/>
                <a:ea typeface="Times New Roman" panose="02020603050405020304" pitchFamily="18" charset="0"/>
                <a:cs typeface="Times New Roman" panose="02020603050405020304" pitchFamily="18" charset="0"/>
              </a:rPr>
              <a:t>Scarification identitaire au Nord-Bénin (Dans le Nord du Bénin, nous n’avons que la scarification identitaire;
Scarification thérapeutique au Sud-Bénin (Dans le Sud du  Bénin, nous rencontrons non seulement la scarification identitaire, mais également et surtout celle thérapeutique).</a:t>
            </a:r>
          </a:p>
          <a:p>
            <a:r>
              <a:rPr lang="fr-FR" sz="2800" dirty="0">
                <a:latin typeface="Calibri" panose="020F0502020204030204" pitchFamily="34" charset="0"/>
                <a:ea typeface="Calibri" panose="020F0502020204030204" pitchFamily="34" charset="0"/>
                <a:cs typeface="Times New Roman" panose="02020603050405020304" pitchFamily="18" charset="0"/>
              </a:rPr>
              <a:t>Scarification thérapeutique au Togo</a:t>
            </a:r>
            <a:endParaRPr lang="fr-FR"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ctr">
              <a:buNone/>
            </a:pPr>
            <a:endParaRPr lang="fr-FR" dirty="0"/>
          </a:p>
        </p:txBody>
      </p:sp>
      <p:pic>
        <p:nvPicPr>
          <p:cNvPr id="4" name="Image 3" descr="Résultat de recherche d'images pour &quot;image ou photo sur la carte du Bénin&quot;&quot;"/>
          <p:cNvPicPr/>
          <p:nvPr/>
        </p:nvPicPr>
        <p:blipFill>
          <a:blip r:embed="rId2">
            <a:extLst>
              <a:ext uri="{28A0092B-C50C-407E-A947-70E740481C1C}">
                <a14:useLocalDpi xmlns:a14="http://schemas.microsoft.com/office/drawing/2010/main" val="0"/>
              </a:ext>
            </a:extLst>
          </a:blip>
          <a:srcRect/>
          <a:stretch>
            <a:fillRect/>
          </a:stretch>
        </p:blipFill>
        <p:spPr bwMode="auto">
          <a:xfrm>
            <a:off x="9525000" y="1143000"/>
            <a:ext cx="2133600" cy="4495801"/>
          </a:xfrm>
          <a:prstGeom prst="rect">
            <a:avLst/>
          </a:prstGeom>
          <a:noFill/>
          <a:ln>
            <a:noFill/>
          </a:ln>
        </p:spPr>
      </p:pic>
    </p:spTree>
    <p:extLst>
      <p:ext uri="{BB962C8B-B14F-4D97-AF65-F5344CB8AC3E}">
        <p14:creationId xmlns:p14="http://schemas.microsoft.com/office/powerpoint/2010/main" val="2955529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42FD1EC-AF48-BA48-8768-3179FD82EDB9}"/>
              </a:ext>
            </a:extLst>
          </p:cNvPr>
          <p:cNvSpPr>
            <a:spLocks noGrp="1"/>
          </p:cNvSpPr>
          <p:nvPr>
            <p:ph type="title"/>
          </p:nvPr>
        </p:nvSpPr>
        <p:spPr/>
        <p:txBody>
          <a:bodyPr/>
          <a:lstStyle/>
          <a:p>
            <a:pPr algn="ctr"/>
            <a:r>
              <a:rPr lang="fr-FR" dirty="0">
                <a:solidFill>
                  <a:srgbClr val="00B0F0"/>
                </a:solidFill>
                <a:latin typeface="Calibri" panose="020F0502020204030204" pitchFamily="34" charset="0"/>
                <a:ea typeface="Times New Roman" panose="02020603050405020304" pitchFamily="18" charset="0"/>
                <a:cs typeface="Times New Roman" panose="02020603050405020304" pitchFamily="18" charset="0"/>
              </a:rPr>
              <a:t>Motivations pour la scarification thérapeutique au niveau des populations</a:t>
            </a:r>
            <a:endParaRPr lang="fr-FR" dirty="0">
              <a:solidFill>
                <a:srgbClr val="00B0F0"/>
              </a:solidFill>
            </a:endParaRPr>
          </a:p>
        </p:txBody>
      </p:sp>
      <p:sp>
        <p:nvSpPr>
          <p:cNvPr id="3" name="Espace réservé du contenu 2">
            <a:extLst>
              <a:ext uri="{FF2B5EF4-FFF2-40B4-BE49-F238E27FC236}">
                <a16:creationId xmlns:a16="http://schemas.microsoft.com/office/drawing/2014/main" xmlns="" id="{0CB10804-9273-F145-A104-654DD750D5EC}"/>
              </a:ext>
            </a:extLst>
          </p:cNvPr>
          <p:cNvSpPr>
            <a:spLocks noGrp="1"/>
          </p:cNvSpPr>
          <p:nvPr>
            <p:ph idx="1"/>
          </p:nvPr>
        </p:nvSpPr>
        <p:spPr/>
        <p:txBody>
          <a:bodyPr anchor="ctr">
            <a:normAutofit fontScale="92500" lnSpcReduction="20000"/>
          </a:bodyPr>
          <a:lstStyle/>
          <a:p>
            <a:r>
              <a:rPr lang="fr-FR" sz="3600" dirty="0"/>
              <a:t>Insuccès de la médecine moderne</a:t>
            </a:r>
          </a:p>
          <a:p>
            <a:r>
              <a:rPr lang="fr-FR" sz="3600" b="1" dirty="0"/>
              <a:t>Contraintes économiques, sociologiques, </a:t>
            </a:r>
            <a:r>
              <a:rPr lang="fr-FR" sz="3600" dirty="0"/>
              <a:t>que</a:t>
            </a:r>
            <a:r>
              <a:rPr lang="fr-FR" sz="3600" b="1" dirty="0"/>
              <a:t> par défaut d’efficacité </a:t>
            </a:r>
            <a:r>
              <a:rPr lang="fr-FR" sz="3600" dirty="0"/>
              <a:t>et</a:t>
            </a:r>
            <a:r>
              <a:rPr lang="fr-FR" sz="3600" b="1" dirty="0"/>
              <a:t> d’alternative</a:t>
            </a:r>
            <a:r>
              <a:rPr lang="fr-FR" sz="3600" dirty="0"/>
              <a:t>. </a:t>
            </a:r>
          </a:p>
          <a:p>
            <a:r>
              <a:rPr lang="fr-FR" sz="3600" b="1" dirty="0"/>
              <a:t>Facile d’accès</a:t>
            </a:r>
            <a:r>
              <a:rPr lang="fr-FR" sz="3600" dirty="0"/>
              <a:t>, et au regard de la </a:t>
            </a:r>
          </a:p>
          <a:p>
            <a:r>
              <a:rPr lang="fr-FR" sz="3600" b="1" dirty="0"/>
              <a:t>concentration des centres de soin de la médecine moderne dans les zones urbaines</a:t>
            </a:r>
            <a:endParaRPr lang="fr-FR" sz="3600" dirty="0"/>
          </a:p>
        </p:txBody>
      </p:sp>
    </p:spTree>
    <p:extLst>
      <p:ext uri="{BB962C8B-B14F-4D97-AF65-F5344CB8AC3E}">
        <p14:creationId xmlns:p14="http://schemas.microsoft.com/office/powerpoint/2010/main" val="2328642401"/>
      </p:ext>
    </p:extLst>
  </p:cSld>
  <p:clrMapOvr>
    <a:masterClrMapping/>
  </p:clrMapOvr>
</p:sld>
</file>

<file path=ppt/theme/theme1.xml><?xml version="1.0" encoding="utf-8"?>
<a:theme xmlns:a="http://schemas.openxmlformats.org/drawingml/2006/main" name="Facette">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208</TotalTime>
  <Words>1065</Words>
  <Application>Microsoft Office PowerPoint</Application>
  <PresentationFormat>Personnalisé</PresentationFormat>
  <Paragraphs>180</Paragraphs>
  <Slides>30</Slides>
  <Notes>1</Notes>
  <HiddenSlides>0</HiddenSlides>
  <MMClips>0</MMClips>
  <ScaleCrop>false</ScaleCrop>
  <HeadingPairs>
    <vt:vector size="4" baseType="variant">
      <vt:variant>
        <vt:lpstr>Thème</vt:lpstr>
      </vt:variant>
      <vt:variant>
        <vt:i4>1</vt:i4>
      </vt:variant>
      <vt:variant>
        <vt:lpstr>Titres des diapositives</vt:lpstr>
      </vt:variant>
      <vt:variant>
        <vt:i4>30</vt:i4>
      </vt:variant>
    </vt:vector>
  </HeadingPairs>
  <TitlesOfParts>
    <vt:vector size="31" baseType="lpstr">
      <vt:lpstr>Facette</vt:lpstr>
      <vt:lpstr>Thème </vt:lpstr>
      <vt:lpstr>Présentation PowerPoint</vt:lpstr>
      <vt:lpstr>Problèmes universels de santé publique</vt:lpstr>
      <vt:lpstr> </vt:lpstr>
      <vt:lpstr>Présentation PowerPoint</vt:lpstr>
      <vt:lpstr> La scarification identitaire</vt:lpstr>
      <vt:lpstr>La scarification thérapeutique (conventionnelle ou traditionnelle)</vt:lpstr>
      <vt:lpstr>Pertinence du sujet d’étude</vt:lpstr>
      <vt:lpstr>Motivations pour la scarification thérapeutique au niveau des populations</vt:lpstr>
      <vt:lpstr>Présentation PowerPoint</vt:lpstr>
      <vt:lpstr>PRÉPONDÉRANCE DU FÂ</vt:lpstr>
      <vt:lpstr>Particularités de la médecine traditionnelle </vt:lpstr>
      <vt:lpstr>Implication</vt:lpstr>
      <vt:lpstr>Problème </vt:lpstr>
      <vt:lpstr>Problématique </vt:lpstr>
      <vt:lpstr>Problématique (suite)</vt:lpstr>
      <vt:lpstr>Trois parties</vt:lpstr>
      <vt:lpstr>Première partie PRATIQUE DE LA SCARIFICATION THERAPEUTIQUE EN MEDECINE TRADITIONNELLE AU SUD DU BENIN </vt:lpstr>
      <vt:lpstr>Chapitre 1 : Phénoménologie de la scarification </vt:lpstr>
      <vt:lpstr>Chapitre 2 :  Scarification et prévention </vt:lpstr>
      <vt:lpstr>Chapitre 3 : Scarification et guérison </vt:lpstr>
      <vt:lpstr>Deuxième partie: ENJEUX ET PORTEE DE LA SCARIFICATION THERAPEUTIQUE DANS LA MEDECINE TRADITIONNELLE </vt:lpstr>
      <vt:lpstr>Chapitre 4 : Sens de la scarification au Sud du Bénin</vt:lpstr>
      <vt:lpstr>Chapitre 5 : Les enjeux de la scarification au Sud du Bénin</vt:lpstr>
      <vt:lpstr>Chapitre 6 : Implication et portée de la pratique de la scarification thérapeutique en médecine traditionnelle </vt:lpstr>
      <vt:lpstr>Troisième partie : EVALUATION DE LA PRATIQUE DE LA SCARIFICATION THERAPEUTIQUE ET DE SES FINS  </vt:lpstr>
      <vt:lpstr>Chapitre 7 : Vers une nouvelle lecture de la pratique de scarification </vt:lpstr>
      <vt:lpstr>Chapitre 8 : De la nécessité de nouvelles approches ontologique pour une intégration au système formel de santé au Bénin </vt:lpstr>
      <vt:lpstr>Chapitre 9 : Vers une opérationnalisation de la scarification thérapeutique en médecine traditionnelle </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Bonsoir Professeur Émile KENMOGNE</dc:title>
  <dc:creator>22961395649</dc:creator>
  <cp:lastModifiedBy>PERSO</cp:lastModifiedBy>
  <cp:revision>30</cp:revision>
  <dcterms:created xsi:type="dcterms:W3CDTF">2021-04-10T08:23:03Z</dcterms:created>
  <dcterms:modified xsi:type="dcterms:W3CDTF">2021-10-01T20:52:56Z</dcterms:modified>
</cp:coreProperties>
</file>